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5" r:id="rId3"/>
    <p:sldId id="273" r:id="rId4"/>
    <p:sldId id="274" r:id="rId5"/>
    <p:sldId id="262" r:id="rId6"/>
    <p:sldId id="271" r:id="rId7"/>
    <p:sldId id="268" r:id="rId8"/>
    <p:sldId id="264" r:id="rId9"/>
    <p:sldId id="269" r:id="rId10"/>
    <p:sldId id="261" r:id="rId11"/>
    <p:sldId id="289" r:id="rId12"/>
    <p:sldId id="263" r:id="rId13"/>
    <p:sldId id="265" r:id="rId14"/>
    <p:sldId id="266" r:id="rId15"/>
    <p:sldId id="287" r:id="rId16"/>
    <p:sldId id="286" r:id="rId17"/>
    <p:sldId id="28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997"/>
    <a:srgbClr val="35EB87"/>
    <a:srgbClr val="99336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9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07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6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26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4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75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25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0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44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50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18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12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39A6-52D6-4B3A-96EC-174A7C8ACDA2}" type="datetimeFigureOut">
              <a:rPr lang="zh-CN" altLang="en-US" smtClean="0"/>
              <a:t>2019/8/19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75197-3C30-4C50-AD5B-FD147BA5D0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18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3.jp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10" Type="http://schemas.openxmlformats.org/officeDocument/2006/relationships/image" Target="../media/image8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5.png"/><Relationship Id="rId4" Type="http://schemas.openxmlformats.org/officeDocument/2006/relationships/image" Target="../media/image11.wmf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7D839F6-194E-4ADD-9DCB-E15E699DA0D6}"/>
              </a:ext>
            </a:extLst>
          </p:cNvPr>
          <p:cNvSpPr txBox="1"/>
          <p:nvPr/>
        </p:nvSpPr>
        <p:spPr>
          <a:xfrm>
            <a:off x="3448055" y="366330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报告人：鄂得俊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CCE570-ACAB-4C2F-98DE-9341CE7AA614}"/>
              </a:ext>
            </a:extLst>
          </p:cNvPr>
          <p:cNvSpPr txBox="1"/>
          <p:nvPr/>
        </p:nvSpPr>
        <p:spPr>
          <a:xfrm>
            <a:off x="2940783" y="442772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127441-2F7C-407C-8D13-6AB80FBC3094}"/>
              </a:ext>
            </a:extLst>
          </p:cNvPr>
          <p:cNvSpPr txBox="1"/>
          <p:nvPr/>
        </p:nvSpPr>
        <p:spPr>
          <a:xfrm>
            <a:off x="3674157" y="506310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2019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19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日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E392B54-9DE3-4CAE-B3BF-4610679C4777}"/>
              </a:ext>
            </a:extLst>
          </p:cNvPr>
          <p:cNvSpPr/>
          <p:nvPr/>
        </p:nvSpPr>
        <p:spPr>
          <a:xfrm>
            <a:off x="944953" y="1256446"/>
            <a:ext cx="7254091" cy="16104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蒙特卡罗计算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γ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射线在金红石</a:t>
            </a:r>
            <a:r>
              <a:rPr lang="en-US" altLang="zh-CN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TiO</a:t>
            </a:r>
            <a:r>
              <a:rPr lang="en-US" altLang="zh-CN" sz="44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4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中的位移损伤</a:t>
            </a:r>
          </a:p>
        </p:txBody>
      </p:sp>
    </p:spTree>
    <p:extLst>
      <p:ext uri="{BB962C8B-B14F-4D97-AF65-F5344CB8AC3E}">
        <p14:creationId xmlns:p14="http://schemas.microsoft.com/office/powerpoint/2010/main" val="80901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C37E87-2380-4845-9D59-515338644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t="9514" r="8252" b="5339"/>
          <a:stretch/>
        </p:blipFill>
        <p:spPr>
          <a:xfrm>
            <a:off x="4038117" y="2871416"/>
            <a:ext cx="4776187" cy="31143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A8FA996-0E15-42A7-B713-31D9099ED687}"/>
              </a:ext>
            </a:extLst>
          </p:cNvPr>
          <p:cNvSpPr txBox="1"/>
          <p:nvPr/>
        </p:nvSpPr>
        <p:spPr>
          <a:xfrm>
            <a:off x="310719" y="69178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Damage function[major]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9B68D33-83B1-4D90-B0B4-3C13EE66F4FA}"/>
              </a:ext>
            </a:extLst>
          </p:cNvPr>
          <p:cNvSpPr/>
          <p:nvPr/>
        </p:nvSpPr>
        <p:spPr>
          <a:xfrm>
            <a:off x="89097" y="796189"/>
            <a:ext cx="221622" cy="22162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C87A487-6588-409F-BC20-DEBCCC5BF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011448"/>
              </p:ext>
            </p:extLst>
          </p:nvPr>
        </p:nvGraphicFramePr>
        <p:xfrm>
          <a:off x="829811" y="1532614"/>
          <a:ext cx="21590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" name="Equation" r:id="rId4" imgW="2158920" imgH="1320480" progId="Equation.DSMT4">
                  <p:embed/>
                </p:oleObj>
              </mc:Choice>
              <mc:Fallback>
                <p:oleObj name="Equation" r:id="rId4" imgW="215892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811" y="1532614"/>
                        <a:ext cx="21590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7DD1F31E-18DB-4228-947D-3235FD0E1574}"/>
              </a:ext>
            </a:extLst>
          </p:cNvPr>
          <p:cNvSpPr txBox="1"/>
          <p:nvPr/>
        </p:nvSpPr>
        <p:spPr>
          <a:xfrm>
            <a:off x="565179" y="1197343"/>
            <a:ext cx="1193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NRT model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B171A99E-38A7-402A-B80E-62788F24F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256222"/>
              </p:ext>
            </p:extLst>
          </p:nvPr>
        </p:nvGraphicFramePr>
        <p:xfrm>
          <a:off x="895350" y="4094564"/>
          <a:ext cx="2781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" name="Equation" r:id="rId6" imgW="2781000" imgH="1320480" progId="Equation.DSMT4">
                  <p:embed/>
                </p:oleObj>
              </mc:Choice>
              <mc:Fallback>
                <p:oleObj name="Equation" r:id="rId6" imgW="2781000" imgH="13204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C87A487-6588-409F-BC20-DEBCCC5BFF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5350" y="4094564"/>
                        <a:ext cx="2781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A78CCE5-813D-420F-AE78-FD1FDADF141B}"/>
              </a:ext>
            </a:extLst>
          </p:cNvPr>
          <p:cNvSpPr txBox="1"/>
          <p:nvPr/>
        </p:nvSpPr>
        <p:spPr>
          <a:xfrm>
            <a:off x="3839343" y="5972391"/>
            <a:ext cx="5304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Illustration of the improvement obtained with the new arc-</a:t>
            </a:r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rpa</a:t>
            </a:r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equations for Fe</a:t>
            </a:r>
            <a:endParaRPr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73546BC5-1C19-43D8-BEB2-7E7B4DEC88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67863"/>
              </p:ext>
            </p:extLst>
          </p:nvPr>
        </p:nvGraphicFramePr>
        <p:xfrm>
          <a:off x="5099061" y="1331056"/>
          <a:ext cx="2654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" name="Equation" r:id="rId8" imgW="2654280" imgH="1320480" progId="Equation.DSMT4">
                  <p:embed/>
                </p:oleObj>
              </mc:Choice>
              <mc:Fallback>
                <p:oleObj name="Equation" r:id="rId8" imgW="2654280" imgH="132048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B171A99E-38A7-402A-B80E-62788F24FB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99061" y="1331056"/>
                        <a:ext cx="2654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椭圆 11">
            <a:extLst>
              <a:ext uri="{FF2B5EF4-FFF2-40B4-BE49-F238E27FC236}">
                <a16:creationId xmlns:a16="http://schemas.microsoft.com/office/drawing/2014/main" id="{2046A291-0522-4611-BD55-F38697A1A4AD}"/>
              </a:ext>
            </a:extLst>
          </p:cNvPr>
          <p:cNvSpPr/>
          <p:nvPr/>
        </p:nvSpPr>
        <p:spPr>
          <a:xfrm>
            <a:off x="414259" y="1278376"/>
            <a:ext cx="187567" cy="1875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EAAD9D4-F7C4-447C-87A8-E68499AE2654}"/>
              </a:ext>
            </a:extLst>
          </p:cNvPr>
          <p:cNvSpPr txBox="1"/>
          <p:nvPr/>
        </p:nvSpPr>
        <p:spPr>
          <a:xfrm>
            <a:off x="601826" y="2999552"/>
            <a:ext cx="3459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Athermal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recombination corrected displacements per atom model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6F42892-5153-4F06-A00F-A9EC4506AE17}"/>
              </a:ext>
            </a:extLst>
          </p:cNvPr>
          <p:cNvSpPr/>
          <p:nvPr/>
        </p:nvSpPr>
        <p:spPr>
          <a:xfrm>
            <a:off x="483653" y="3070566"/>
            <a:ext cx="187567" cy="1875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AB00AE1-0FBD-415E-BEC5-22B06684343E}"/>
              </a:ext>
            </a:extLst>
          </p:cNvPr>
          <p:cNvSpPr txBox="1"/>
          <p:nvPr/>
        </p:nvSpPr>
        <p:spPr>
          <a:xfrm>
            <a:off x="4504501" y="995224"/>
            <a:ext cx="286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Replacements-per-atom model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A57A984-E8A2-43DF-8F73-C239F2BED0AA}"/>
              </a:ext>
            </a:extLst>
          </p:cNvPr>
          <p:cNvSpPr/>
          <p:nvPr/>
        </p:nvSpPr>
        <p:spPr>
          <a:xfrm>
            <a:off x="4357752" y="1078992"/>
            <a:ext cx="187567" cy="18756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03B2DC2-8747-468E-A6B2-4B8F80A437F8}"/>
              </a:ext>
            </a:extLst>
          </p:cNvPr>
          <p:cNvSpPr/>
          <p:nvPr/>
        </p:nvSpPr>
        <p:spPr>
          <a:xfrm>
            <a:off x="-1063" y="6260800"/>
            <a:ext cx="8078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1" dirty="0" err="1">
                <a:solidFill>
                  <a:srgbClr val="7030A0"/>
                </a:solidFill>
                <a:latin typeface="Arial" panose="020B0604020202020204" pitchFamily="34" charset="0"/>
              </a:rPr>
              <a:t>Nordlund</a:t>
            </a:r>
            <a:r>
              <a:rPr lang="en-US" altLang="zh-CN" sz="900" b="1" dirty="0">
                <a:solidFill>
                  <a:srgbClr val="7030A0"/>
                </a:solidFill>
                <a:latin typeface="Arial" panose="020B0604020202020204" pitchFamily="34" charset="0"/>
              </a:rPr>
              <a:t> K, </a:t>
            </a:r>
            <a:r>
              <a:rPr lang="en-US" altLang="zh-CN" sz="900" b="1" dirty="0" err="1">
                <a:solidFill>
                  <a:srgbClr val="7030A0"/>
                </a:solidFill>
                <a:latin typeface="Arial" panose="020B0604020202020204" pitchFamily="34" charset="0"/>
              </a:rPr>
              <a:t>Zinkle</a:t>
            </a:r>
            <a:r>
              <a:rPr lang="en-US" altLang="zh-CN" sz="900" b="1" dirty="0">
                <a:solidFill>
                  <a:srgbClr val="7030A0"/>
                </a:solidFill>
                <a:latin typeface="Arial" panose="020B0604020202020204" pitchFamily="34" charset="0"/>
              </a:rPr>
              <a:t> S J, Sand A E, et al. Improving atomic displacement and replacement calculations with physically realistic damage models[J]. Nature communications, 2018, 9(1): 1084.</a:t>
            </a:r>
            <a:endParaRPr lang="zh-CN" altLang="en-US" sz="900" b="1" dirty="0">
              <a:solidFill>
                <a:srgbClr val="7030A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9AE44A-E4E8-46E7-99CE-26C5B89C7785}"/>
              </a:ext>
            </a:extLst>
          </p:cNvPr>
          <p:cNvSpPr/>
          <p:nvPr/>
        </p:nvSpPr>
        <p:spPr>
          <a:xfrm>
            <a:off x="89097" y="1091897"/>
            <a:ext cx="4159737" cy="183356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398E5E-7418-4E0A-AB50-60B387058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14" y="2509548"/>
            <a:ext cx="345828" cy="34582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8C9FC0E-6A66-42C6-968E-68AF43AA4590}"/>
              </a:ext>
            </a:extLst>
          </p:cNvPr>
          <p:cNvSpPr txBox="1"/>
          <p:nvPr/>
        </p:nvSpPr>
        <p:spPr>
          <a:xfrm>
            <a:off x="43017" y="-65193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MCCM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算法及其模型</a:t>
            </a:r>
          </a:p>
        </p:txBody>
      </p:sp>
    </p:spTree>
    <p:extLst>
      <p:ext uri="{BB962C8B-B14F-4D97-AF65-F5344CB8AC3E}">
        <p14:creationId xmlns:p14="http://schemas.microsoft.com/office/powerpoint/2010/main" val="393828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AF622A-07FD-45DB-8187-61B51100ECA8}"/>
              </a:ext>
            </a:extLst>
          </p:cNvPr>
          <p:cNvSpPr txBox="1"/>
          <p:nvPr/>
        </p:nvSpPr>
        <p:spPr>
          <a:xfrm>
            <a:off x="2720210" y="182668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材料辐照损伤介绍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4A9BBB-E4D9-4812-A1A6-9E3CDC56D7C8}"/>
              </a:ext>
            </a:extLst>
          </p:cNvPr>
          <p:cNvSpPr txBox="1"/>
          <p:nvPr/>
        </p:nvSpPr>
        <p:spPr>
          <a:xfrm>
            <a:off x="2720210" y="2757504"/>
            <a:ext cx="33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MCCM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算法及其模型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82B793-7565-459D-9FDE-9C3AC67DCF9E}"/>
              </a:ext>
            </a:extLst>
          </p:cNvPr>
          <p:cNvSpPr txBox="1"/>
          <p:nvPr/>
        </p:nvSpPr>
        <p:spPr>
          <a:xfrm>
            <a:off x="2720210" y="35775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793CC9-F800-4553-9A31-3763CCB8D64E}"/>
              </a:ext>
            </a:extLst>
          </p:cNvPr>
          <p:cNvSpPr txBox="1"/>
          <p:nvPr/>
        </p:nvSpPr>
        <p:spPr>
          <a:xfrm>
            <a:off x="2720210" y="438801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结论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F8A817A-7BAF-4382-84A7-D60D405E4DEF}"/>
              </a:ext>
            </a:extLst>
          </p:cNvPr>
          <p:cNvSpPr/>
          <p:nvPr/>
        </p:nvSpPr>
        <p:spPr>
          <a:xfrm>
            <a:off x="2376730" y="1916557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37B6559-BDBB-452E-B6B7-DF98E76FD6AE}"/>
              </a:ext>
            </a:extLst>
          </p:cNvPr>
          <p:cNvSpPr/>
          <p:nvPr/>
        </p:nvSpPr>
        <p:spPr>
          <a:xfrm>
            <a:off x="2376730" y="2847374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D73B353-7796-497C-A245-57E85195DB4B}"/>
              </a:ext>
            </a:extLst>
          </p:cNvPr>
          <p:cNvSpPr/>
          <p:nvPr/>
        </p:nvSpPr>
        <p:spPr>
          <a:xfrm>
            <a:off x="2376730" y="3636939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670BA2-77A3-4EBD-9B8A-45A65CE81D57}"/>
              </a:ext>
            </a:extLst>
          </p:cNvPr>
          <p:cNvSpPr/>
          <p:nvPr/>
        </p:nvSpPr>
        <p:spPr>
          <a:xfrm>
            <a:off x="2381198" y="4456993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7829AE-46D8-4E0C-AADF-E680AD8BA470}"/>
              </a:ext>
            </a:extLst>
          </p:cNvPr>
          <p:cNvSpPr txBox="1"/>
          <p:nvPr/>
        </p:nvSpPr>
        <p:spPr>
          <a:xfrm>
            <a:off x="0" y="-967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050887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EE8E43-D166-4720-B139-D54CA186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81" y="765657"/>
            <a:ext cx="6561041" cy="24546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1E061F-E886-42DA-98F8-EFF599A60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94" y="3780240"/>
            <a:ext cx="6864141" cy="24820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08DABA-1F93-47D5-ABF7-C1C2FC56BCED}"/>
              </a:ext>
            </a:extLst>
          </p:cNvPr>
          <p:cNvSpPr txBox="1"/>
          <p:nvPr/>
        </p:nvSpPr>
        <p:spPr>
          <a:xfrm>
            <a:off x="2181565" y="3253603"/>
            <a:ext cx="5705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不同能量（左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 MeV 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右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-10MeV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）下单位体元中粒子能量与其通量分布的关系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7DD7D5-1677-41FC-B884-1A0D118C0CBB}"/>
              </a:ext>
            </a:extLst>
          </p:cNvPr>
          <p:cNvSpPr txBox="1"/>
          <p:nvPr/>
        </p:nvSpPr>
        <p:spPr>
          <a:xfrm>
            <a:off x="3663978" y="6278442"/>
            <a:ext cx="271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电子通量在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平面内的分布情况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2A92D6-65F3-424C-BB00-716055C82F7A}"/>
              </a:ext>
            </a:extLst>
          </p:cNvPr>
          <p:cNvSpPr txBox="1"/>
          <p:nvPr/>
        </p:nvSpPr>
        <p:spPr>
          <a:xfrm>
            <a:off x="164954" y="70469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MCNP5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1D5EFA6-858D-4F95-990C-43AC4582ABFA}"/>
              </a:ext>
            </a:extLst>
          </p:cNvPr>
          <p:cNvSpPr/>
          <p:nvPr/>
        </p:nvSpPr>
        <p:spPr>
          <a:xfrm>
            <a:off x="66088" y="780761"/>
            <a:ext cx="186431" cy="18643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DE72CC-DC4F-4ACA-8B0A-455A219C08CC}"/>
              </a:ext>
            </a:extLst>
          </p:cNvPr>
          <p:cNvSpPr txBox="1"/>
          <p:nvPr/>
        </p:nvSpPr>
        <p:spPr>
          <a:xfrm>
            <a:off x="43017" y="-65193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计算结果</a:t>
            </a:r>
          </a:p>
        </p:txBody>
      </p:sp>
    </p:spTree>
    <p:extLst>
      <p:ext uri="{BB962C8B-B14F-4D97-AF65-F5344CB8AC3E}">
        <p14:creationId xmlns:p14="http://schemas.microsoft.com/office/powerpoint/2010/main" val="95656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99A0B-649D-4F78-B125-E1613FE77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0" y="914151"/>
            <a:ext cx="7177448" cy="27825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7D7C8DE-9D8C-465E-83E3-371406410E68}"/>
              </a:ext>
            </a:extLst>
          </p:cNvPr>
          <p:cNvSpPr txBox="1"/>
          <p:nvPr/>
        </p:nvSpPr>
        <p:spPr>
          <a:xfrm>
            <a:off x="2610725" y="3754047"/>
            <a:ext cx="4663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不同能量下电子（左）和正电子（右）产生的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的深度分布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8C475D-9EB6-441B-9CF1-73E72F2AF139}"/>
              </a:ext>
            </a:extLst>
          </p:cNvPr>
          <p:cNvSpPr txBox="1"/>
          <p:nvPr/>
        </p:nvSpPr>
        <p:spPr>
          <a:xfrm>
            <a:off x="159303" y="712628"/>
            <a:ext cx="1039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DPA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FAB11FD-C073-421C-A582-F231673D2A11}"/>
              </a:ext>
            </a:extLst>
          </p:cNvPr>
          <p:cNvSpPr/>
          <p:nvPr/>
        </p:nvSpPr>
        <p:spPr>
          <a:xfrm>
            <a:off x="66088" y="780761"/>
            <a:ext cx="186431" cy="18643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3B3F15-2F9C-4C2C-9FD7-CF36F59A4558}"/>
              </a:ext>
            </a:extLst>
          </p:cNvPr>
          <p:cNvSpPr txBox="1"/>
          <p:nvPr/>
        </p:nvSpPr>
        <p:spPr>
          <a:xfrm>
            <a:off x="954329" y="5013540"/>
            <a:ext cx="3387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整体上呈现先上升后下降的趋势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16FF03-D9EE-4234-A251-AE99C8943F31}"/>
              </a:ext>
            </a:extLst>
          </p:cNvPr>
          <p:cNvSpPr txBox="1"/>
          <p:nvPr/>
        </p:nvSpPr>
        <p:spPr>
          <a:xfrm>
            <a:off x="954329" y="5466428"/>
            <a:ext cx="3022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PHITS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UCDPA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(EGS4)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规律相似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C63976-D9C9-4DA8-8DDB-C579FAD8ACC8}"/>
              </a:ext>
            </a:extLst>
          </p:cNvPr>
          <p:cNvSpPr txBox="1"/>
          <p:nvPr/>
        </p:nvSpPr>
        <p:spPr>
          <a:xfrm>
            <a:off x="-7042" y="6231507"/>
            <a:ext cx="8511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Iwamoto Y. Implementing displacement damage calculations for electrons and gamma rays in the Particle and Heavy-Ion Transport code System[J]. Nuclear Instruments and Methods in Physics Research Section B: Beam Interactions with Materials and Atoms, 2018, 419: 32-37.</a:t>
            </a:r>
            <a:endParaRPr lang="zh-CN" altLang="en-US" sz="1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A1F169-F47D-449E-812E-8792DAD09802}"/>
              </a:ext>
            </a:extLst>
          </p:cNvPr>
          <p:cNvSpPr txBox="1"/>
          <p:nvPr/>
        </p:nvSpPr>
        <p:spPr>
          <a:xfrm>
            <a:off x="963880" y="4617819"/>
            <a:ext cx="6837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=1.25 MeV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时，发生电子对的几率很小，正电子的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几乎可以忽略不计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7E40926-B756-4B69-A4A8-8FAEB6148C14}"/>
              </a:ext>
            </a:extLst>
          </p:cNvPr>
          <p:cNvSpPr/>
          <p:nvPr/>
        </p:nvSpPr>
        <p:spPr>
          <a:xfrm>
            <a:off x="847828" y="4711108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1408AD6-0583-4B00-A660-43801FF961EB}"/>
              </a:ext>
            </a:extLst>
          </p:cNvPr>
          <p:cNvSpPr/>
          <p:nvPr/>
        </p:nvSpPr>
        <p:spPr>
          <a:xfrm>
            <a:off x="847828" y="5072739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078508E-D2E3-4021-ABC5-B952027BA212}"/>
              </a:ext>
            </a:extLst>
          </p:cNvPr>
          <p:cNvSpPr/>
          <p:nvPr/>
        </p:nvSpPr>
        <p:spPr>
          <a:xfrm>
            <a:off x="847828" y="5543146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970A82F-5118-4E7E-8B0D-F73E8C301A6E}"/>
              </a:ext>
            </a:extLst>
          </p:cNvPr>
          <p:cNvSpPr/>
          <p:nvPr/>
        </p:nvSpPr>
        <p:spPr>
          <a:xfrm>
            <a:off x="556816" y="4492402"/>
            <a:ext cx="7739356" cy="1498026"/>
          </a:xfrm>
          <a:prstGeom prst="round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2CD062-E863-4EA4-B898-832597F7F31F}"/>
              </a:ext>
            </a:extLst>
          </p:cNvPr>
          <p:cNvSpPr txBox="1"/>
          <p:nvPr/>
        </p:nvSpPr>
        <p:spPr>
          <a:xfrm>
            <a:off x="43017" y="-65193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计算结果</a:t>
            </a:r>
          </a:p>
        </p:txBody>
      </p:sp>
    </p:spTree>
    <p:extLst>
      <p:ext uri="{BB962C8B-B14F-4D97-AF65-F5344CB8AC3E}">
        <p14:creationId xmlns:p14="http://schemas.microsoft.com/office/powerpoint/2010/main" val="340056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12/14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8A48E0-9762-4089-A74D-CB6EAA1E5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0" y="776216"/>
            <a:ext cx="7741328" cy="30965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225DD0-2DF7-4966-968A-B3A9564C438A}"/>
              </a:ext>
            </a:extLst>
          </p:cNvPr>
          <p:cNvSpPr txBox="1"/>
          <p:nvPr/>
        </p:nvSpPr>
        <p:spPr>
          <a:xfrm>
            <a:off x="752940" y="3870238"/>
            <a:ext cx="7671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不同能量下样品中电子和正电子以及总的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的数目（左）和电子和正电子对于总的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的分布关系（右）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E8C09A8-3159-4791-B0B4-7669B126804A}"/>
              </a:ext>
            </a:extLst>
          </p:cNvPr>
          <p:cNvCxnSpPr/>
          <p:nvPr/>
        </p:nvCxnSpPr>
        <p:spPr>
          <a:xfrm>
            <a:off x="825623" y="1251751"/>
            <a:ext cx="3133818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9351285-4A78-48C6-9D1C-F45623216E82}"/>
              </a:ext>
            </a:extLst>
          </p:cNvPr>
          <p:cNvSpPr txBox="1"/>
          <p:nvPr/>
        </p:nvSpPr>
        <p:spPr>
          <a:xfrm>
            <a:off x="825623" y="5013967"/>
            <a:ext cx="3915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=10MeV,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材料中位移原子数达到了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2.5%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3DFE61-6368-4CEA-9185-67F2BE1C65E1}"/>
              </a:ext>
            </a:extLst>
          </p:cNvPr>
          <p:cNvSpPr txBox="1"/>
          <p:nvPr/>
        </p:nvSpPr>
        <p:spPr>
          <a:xfrm>
            <a:off x="825623" y="5386135"/>
            <a:ext cx="819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随着能量的增大，正电子份额逐渐增加，在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 MeV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，正电子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所占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16%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左右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E416A7-E703-41E4-8800-5A68FD562DA9}"/>
              </a:ext>
            </a:extLst>
          </p:cNvPr>
          <p:cNvSpPr txBox="1"/>
          <p:nvPr/>
        </p:nvSpPr>
        <p:spPr>
          <a:xfrm>
            <a:off x="894983" y="5758303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缺陷复合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热复合效应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DC1BFE6-BCD9-4CC9-8B19-E8D9DB968BC7}"/>
              </a:ext>
            </a:extLst>
          </p:cNvPr>
          <p:cNvSpPr/>
          <p:nvPr/>
        </p:nvSpPr>
        <p:spPr>
          <a:xfrm>
            <a:off x="557899" y="4748075"/>
            <a:ext cx="8366695" cy="1684401"/>
          </a:xfrm>
          <a:prstGeom prst="round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1445768-9EF7-415E-A919-0B35CFD08DF9}"/>
              </a:ext>
            </a:extLst>
          </p:cNvPr>
          <p:cNvSpPr/>
          <p:nvPr/>
        </p:nvSpPr>
        <p:spPr>
          <a:xfrm>
            <a:off x="726307" y="5089439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A8B7CA7-F0E3-4E86-AD62-71EB632E534C}"/>
              </a:ext>
            </a:extLst>
          </p:cNvPr>
          <p:cNvSpPr/>
          <p:nvPr/>
        </p:nvSpPr>
        <p:spPr>
          <a:xfrm>
            <a:off x="741285" y="5484938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5531E8B-BF38-42B8-BB74-77997EED7B0E}"/>
              </a:ext>
            </a:extLst>
          </p:cNvPr>
          <p:cNvSpPr/>
          <p:nvPr/>
        </p:nvSpPr>
        <p:spPr>
          <a:xfrm>
            <a:off x="752940" y="5856768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1D1997D-E53C-4C28-B3B8-435F141E7461}"/>
              </a:ext>
            </a:extLst>
          </p:cNvPr>
          <p:cNvSpPr txBox="1"/>
          <p:nvPr/>
        </p:nvSpPr>
        <p:spPr>
          <a:xfrm>
            <a:off x="43017" y="-65193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计算结果</a:t>
            </a:r>
          </a:p>
        </p:txBody>
      </p:sp>
    </p:spTree>
    <p:extLst>
      <p:ext uri="{BB962C8B-B14F-4D97-AF65-F5344CB8AC3E}">
        <p14:creationId xmlns:p14="http://schemas.microsoft.com/office/powerpoint/2010/main" val="3535420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D956C-D05C-43A5-9DF4-A8DCA98390EE}"/>
              </a:ext>
            </a:extLst>
          </p:cNvPr>
          <p:cNvSpPr txBox="1"/>
          <p:nvPr/>
        </p:nvSpPr>
        <p:spPr>
          <a:xfrm>
            <a:off x="-115410" y="-967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AF622A-07FD-45DB-8187-61B51100ECA8}"/>
              </a:ext>
            </a:extLst>
          </p:cNvPr>
          <p:cNvSpPr txBox="1"/>
          <p:nvPr/>
        </p:nvSpPr>
        <p:spPr>
          <a:xfrm>
            <a:off x="2720210" y="182668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材料辐照损伤介绍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4A9BBB-E4D9-4812-A1A6-9E3CDC56D7C8}"/>
              </a:ext>
            </a:extLst>
          </p:cNvPr>
          <p:cNvSpPr txBox="1"/>
          <p:nvPr/>
        </p:nvSpPr>
        <p:spPr>
          <a:xfrm>
            <a:off x="2720210" y="2757504"/>
            <a:ext cx="33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MCCM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算法及其模型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82B793-7565-459D-9FDE-9C3AC67DCF9E}"/>
              </a:ext>
            </a:extLst>
          </p:cNvPr>
          <p:cNvSpPr txBox="1"/>
          <p:nvPr/>
        </p:nvSpPr>
        <p:spPr>
          <a:xfrm>
            <a:off x="2720210" y="35775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793CC9-F800-4553-9A31-3763CCB8D64E}"/>
              </a:ext>
            </a:extLst>
          </p:cNvPr>
          <p:cNvSpPr txBox="1"/>
          <p:nvPr/>
        </p:nvSpPr>
        <p:spPr>
          <a:xfrm>
            <a:off x="2720210" y="438801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结论与展望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F8A817A-7BAF-4382-84A7-D60D405E4DEF}"/>
              </a:ext>
            </a:extLst>
          </p:cNvPr>
          <p:cNvSpPr/>
          <p:nvPr/>
        </p:nvSpPr>
        <p:spPr>
          <a:xfrm>
            <a:off x="2376730" y="1916557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37B6559-BDBB-452E-B6B7-DF98E76FD6AE}"/>
              </a:ext>
            </a:extLst>
          </p:cNvPr>
          <p:cNvSpPr/>
          <p:nvPr/>
        </p:nvSpPr>
        <p:spPr>
          <a:xfrm>
            <a:off x="2376730" y="2847374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D73B353-7796-497C-A245-57E85195DB4B}"/>
              </a:ext>
            </a:extLst>
          </p:cNvPr>
          <p:cNvSpPr/>
          <p:nvPr/>
        </p:nvSpPr>
        <p:spPr>
          <a:xfrm>
            <a:off x="2376730" y="3636939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670BA2-77A3-4EBD-9B8A-45A65CE81D57}"/>
              </a:ext>
            </a:extLst>
          </p:cNvPr>
          <p:cNvSpPr/>
          <p:nvPr/>
        </p:nvSpPr>
        <p:spPr>
          <a:xfrm>
            <a:off x="2381198" y="4456993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854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13/14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11D53F-6FE6-4682-BB42-3926886EB8FB}"/>
              </a:ext>
            </a:extLst>
          </p:cNvPr>
          <p:cNvSpPr txBox="1"/>
          <p:nvPr/>
        </p:nvSpPr>
        <p:spPr>
          <a:xfrm>
            <a:off x="988097" y="2293156"/>
            <a:ext cx="73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算法得到了金红石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随着深度的变化曲线，对于实验上研究缺陷及其缺陷浓度对材料磁、光、电性质有一定的指导作用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BC85D8-9B00-423C-8D3C-30E3BFC623ED}"/>
              </a:ext>
            </a:extLst>
          </p:cNvPr>
          <p:cNvSpPr txBox="1"/>
          <p:nvPr/>
        </p:nvSpPr>
        <p:spPr>
          <a:xfrm>
            <a:off x="988097" y="1753112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研究了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射线产生的电子、正电子和总的通量谱和空间分布特性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B72D52-CA33-4FD4-A7FE-D740BFD75DF5}"/>
              </a:ext>
            </a:extLst>
          </p:cNvPr>
          <p:cNvSpPr txBox="1"/>
          <p:nvPr/>
        </p:nvSpPr>
        <p:spPr>
          <a:xfrm>
            <a:off x="892205" y="3754215"/>
            <a:ext cx="735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考虑到缺陷复合和热复合效应，如何考虑常见的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化合物中的缺陷过程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BF0D9B-4E50-46D7-9025-389EF1B19F0A}"/>
              </a:ext>
            </a:extLst>
          </p:cNvPr>
          <p:cNvSpPr txBox="1"/>
          <p:nvPr/>
        </p:nvSpPr>
        <p:spPr>
          <a:xfrm>
            <a:off x="988096" y="4383489"/>
            <a:ext cx="735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化合物的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离位碰撞总截面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的计算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6375DC-66D4-4F91-B8D2-99D933F2616B}"/>
              </a:ext>
            </a:extLst>
          </p:cNvPr>
          <p:cNvSpPr txBox="1"/>
          <p:nvPr/>
        </p:nvSpPr>
        <p:spPr>
          <a:xfrm>
            <a:off x="903759" y="3162185"/>
            <a:ext cx="735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不同能量下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射线产生的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的大小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FF4D786-EF8B-44C9-80C5-7774ECF5C055}"/>
              </a:ext>
            </a:extLst>
          </p:cNvPr>
          <p:cNvSpPr/>
          <p:nvPr/>
        </p:nvSpPr>
        <p:spPr>
          <a:xfrm>
            <a:off x="819421" y="1840115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5C731F6-129F-4C16-989F-61CA5BF0BE4E}"/>
              </a:ext>
            </a:extLst>
          </p:cNvPr>
          <p:cNvSpPr/>
          <p:nvPr/>
        </p:nvSpPr>
        <p:spPr>
          <a:xfrm>
            <a:off x="819421" y="2360912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A23A50C-052F-42F5-BDC6-E4D4941CB670}"/>
              </a:ext>
            </a:extLst>
          </p:cNvPr>
          <p:cNvSpPr/>
          <p:nvPr/>
        </p:nvSpPr>
        <p:spPr>
          <a:xfrm>
            <a:off x="830974" y="3268060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B8C7916-1D7F-4A8D-8DAA-5BE09A35A597}"/>
              </a:ext>
            </a:extLst>
          </p:cNvPr>
          <p:cNvSpPr/>
          <p:nvPr/>
        </p:nvSpPr>
        <p:spPr>
          <a:xfrm>
            <a:off x="830974" y="3867730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46D99A1-2115-4C5A-97AA-3A95581F1F8A}"/>
              </a:ext>
            </a:extLst>
          </p:cNvPr>
          <p:cNvSpPr/>
          <p:nvPr/>
        </p:nvSpPr>
        <p:spPr>
          <a:xfrm>
            <a:off x="830974" y="4478756"/>
            <a:ext cx="168676" cy="1686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775F9B7-2A09-4D77-A7F4-1D508A779751}"/>
              </a:ext>
            </a:extLst>
          </p:cNvPr>
          <p:cNvSpPr/>
          <p:nvPr/>
        </p:nvSpPr>
        <p:spPr>
          <a:xfrm>
            <a:off x="434843" y="1563298"/>
            <a:ext cx="7936798" cy="3378880"/>
          </a:xfrm>
          <a:prstGeom prst="round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7E509E-3056-4947-9FB3-93AF5DF761B6}"/>
              </a:ext>
            </a:extLst>
          </p:cNvPr>
          <p:cNvSpPr txBox="1"/>
          <p:nvPr/>
        </p:nvSpPr>
        <p:spPr>
          <a:xfrm>
            <a:off x="43017" y="-65193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2916786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14/14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3E407D-DD4F-48B0-8FD1-0E2C9031C3BD}"/>
              </a:ext>
            </a:extLst>
          </p:cNvPr>
          <p:cNvSpPr txBox="1"/>
          <p:nvPr/>
        </p:nvSpPr>
        <p:spPr>
          <a:xfrm>
            <a:off x="2413065" y="2342061"/>
            <a:ext cx="25779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+mn-ea"/>
              </a:rPr>
              <a:t>报告完毕</a:t>
            </a:r>
            <a:r>
              <a:rPr lang="en-US" altLang="zh-CN" sz="4400" b="1" dirty="0">
                <a:latin typeface="+mn-ea"/>
              </a:rPr>
              <a:t>,</a:t>
            </a:r>
            <a:endParaRPr lang="zh-CN" altLang="en-US" sz="4400" b="1" dirty="0"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00C942-B5F5-4F35-9928-3D63D7E8B850}"/>
              </a:ext>
            </a:extLst>
          </p:cNvPr>
          <p:cNvSpPr txBox="1"/>
          <p:nvPr/>
        </p:nvSpPr>
        <p:spPr>
          <a:xfrm>
            <a:off x="3987785" y="332554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+mn-ea"/>
              </a:rPr>
              <a:t>感谢大家</a:t>
            </a:r>
          </a:p>
        </p:txBody>
      </p:sp>
    </p:spTree>
    <p:extLst>
      <p:ext uri="{BB962C8B-B14F-4D97-AF65-F5344CB8AC3E}">
        <p14:creationId xmlns:p14="http://schemas.microsoft.com/office/powerpoint/2010/main" val="380463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3D956C-D05C-43A5-9DF4-A8DCA98390EE}"/>
              </a:ext>
            </a:extLst>
          </p:cNvPr>
          <p:cNvSpPr txBox="1"/>
          <p:nvPr/>
        </p:nvSpPr>
        <p:spPr>
          <a:xfrm>
            <a:off x="0" y="-967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AF622A-07FD-45DB-8187-61B51100ECA8}"/>
              </a:ext>
            </a:extLst>
          </p:cNvPr>
          <p:cNvSpPr txBox="1"/>
          <p:nvPr/>
        </p:nvSpPr>
        <p:spPr>
          <a:xfrm>
            <a:off x="2720210" y="18266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研究背景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4A9BBB-E4D9-4812-A1A6-9E3CDC56D7C8}"/>
              </a:ext>
            </a:extLst>
          </p:cNvPr>
          <p:cNvSpPr txBox="1"/>
          <p:nvPr/>
        </p:nvSpPr>
        <p:spPr>
          <a:xfrm>
            <a:off x="2720210" y="2757504"/>
            <a:ext cx="33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MCCM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算法及其模型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82B793-7565-459D-9FDE-9C3AC67DCF9E}"/>
              </a:ext>
            </a:extLst>
          </p:cNvPr>
          <p:cNvSpPr txBox="1"/>
          <p:nvPr/>
        </p:nvSpPr>
        <p:spPr>
          <a:xfrm>
            <a:off x="2720210" y="35775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793CC9-F800-4553-9A31-3763CCB8D64E}"/>
              </a:ext>
            </a:extLst>
          </p:cNvPr>
          <p:cNvSpPr txBox="1"/>
          <p:nvPr/>
        </p:nvSpPr>
        <p:spPr>
          <a:xfrm>
            <a:off x="2720210" y="438801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结论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F8A817A-7BAF-4382-84A7-D60D405E4DEF}"/>
              </a:ext>
            </a:extLst>
          </p:cNvPr>
          <p:cNvSpPr/>
          <p:nvPr/>
        </p:nvSpPr>
        <p:spPr>
          <a:xfrm>
            <a:off x="2376730" y="1916557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37B6559-BDBB-452E-B6B7-DF98E76FD6AE}"/>
              </a:ext>
            </a:extLst>
          </p:cNvPr>
          <p:cNvSpPr/>
          <p:nvPr/>
        </p:nvSpPr>
        <p:spPr>
          <a:xfrm>
            <a:off x="2376730" y="2847374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D73B353-7796-497C-A245-57E85195DB4B}"/>
              </a:ext>
            </a:extLst>
          </p:cNvPr>
          <p:cNvSpPr/>
          <p:nvPr/>
        </p:nvSpPr>
        <p:spPr>
          <a:xfrm>
            <a:off x="2376730" y="3636939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670BA2-77A3-4EBD-9B8A-45A65CE81D57}"/>
              </a:ext>
            </a:extLst>
          </p:cNvPr>
          <p:cNvSpPr/>
          <p:nvPr/>
        </p:nvSpPr>
        <p:spPr>
          <a:xfrm>
            <a:off x="2381198" y="4456993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277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9260494-7ADE-44D3-9820-33CCD4ECF335}"/>
              </a:ext>
            </a:extLst>
          </p:cNvPr>
          <p:cNvSpPr txBox="1"/>
          <p:nvPr/>
        </p:nvSpPr>
        <p:spPr>
          <a:xfrm>
            <a:off x="43017" y="-65193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研究背景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3F57C67-09A8-4918-8F79-3E4710044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" y="1440347"/>
            <a:ext cx="4423859" cy="423919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B8C0E3F-FF1B-4E5C-AB51-E15B0735022E}"/>
              </a:ext>
            </a:extLst>
          </p:cNvPr>
          <p:cNvGrpSpPr/>
          <p:nvPr/>
        </p:nvGrpSpPr>
        <p:grpSpPr>
          <a:xfrm>
            <a:off x="4642149" y="821188"/>
            <a:ext cx="4401745" cy="5672763"/>
            <a:chOff x="28212" y="772041"/>
            <a:chExt cx="4810910" cy="580618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F9D3F9A-C4DC-499E-B5B7-BD0DB84D9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2" y="834444"/>
              <a:ext cx="2229577" cy="168675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932DA77-37DA-41E2-A59A-BBAE2C04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55" y="772041"/>
              <a:ext cx="2340616" cy="168879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5B8A631-8DAF-46EF-B96F-79B862F9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0" y="2756518"/>
              <a:ext cx="2241990" cy="180673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703C21E-2668-4ECB-AE5E-DA12E791A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044" y="2698497"/>
              <a:ext cx="2434142" cy="1962151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88D51D8-E9D1-4AA0-9401-D6F0DCEEF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2" y="4834810"/>
              <a:ext cx="2313832" cy="155452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811039F-24BC-4F78-B7EB-A5BC41160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255" y="4786489"/>
              <a:ext cx="2468867" cy="1791733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5D4FAB4F-6452-414F-9B8D-41359088B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29" y="2240882"/>
            <a:ext cx="374949" cy="37494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5450235-C910-47C1-9528-ADD8F97948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06" y="2240882"/>
            <a:ext cx="374949" cy="37494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CC75FF2-DC0F-4EA5-9F26-8EBF41341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65" y="4336201"/>
            <a:ext cx="374949" cy="3749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8495126-8EA7-4002-B8E9-A2ABF46FB7C3}"/>
              </a:ext>
            </a:extLst>
          </p:cNvPr>
          <p:cNvSpPr txBox="1"/>
          <p:nvPr/>
        </p:nvSpPr>
        <p:spPr>
          <a:xfrm>
            <a:off x="217449" y="67387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材料辐照效应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DF13B9-E6AA-43E2-8C03-9474DECF96D0}"/>
              </a:ext>
            </a:extLst>
          </p:cNvPr>
          <p:cNvSpPr txBox="1"/>
          <p:nvPr/>
        </p:nvSpPr>
        <p:spPr>
          <a:xfrm>
            <a:off x="4656603" y="6314966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材料辐照过程中随着时间的变化体系中的物理过程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1FF94A-4FFA-48AA-8E9E-7D96B9324308}"/>
              </a:ext>
            </a:extLst>
          </p:cNvPr>
          <p:cNvSpPr txBox="1"/>
          <p:nvPr/>
        </p:nvSpPr>
        <p:spPr>
          <a:xfrm>
            <a:off x="1370974" y="5719198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材料辐照效应的应用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20EE920-E0B7-4336-90CD-6EF0053FE034}"/>
              </a:ext>
            </a:extLst>
          </p:cNvPr>
          <p:cNvSpPr/>
          <p:nvPr/>
        </p:nvSpPr>
        <p:spPr>
          <a:xfrm>
            <a:off x="124263" y="807198"/>
            <a:ext cx="186456" cy="1864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2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5A976-6DB7-47B6-803C-E23AAB6E7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1" t="8067" r="29844" b="7515"/>
          <a:stretch/>
        </p:blipFill>
        <p:spPr>
          <a:xfrm rot="235021">
            <a:off x="272563" y="1128813"/>
            <a:ext cx="1681469" cy="1669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6E0E0FD-D7D3-4756-AEBB-04C676BF4770}"/>
                  </a:ext>
                </a:extLst>
              </p:cNvPr>
              <p:cNvSpPr txBox="1"/>
              <p:nvPr/>
            </p:nvSpPr>
            <p:spPr>
              <a:xfrm>
                <a:off x="1757432" y="5502248"/>
                <a:ext cx="5544275" cy="649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dpa</a:t>
                </a:r>
                <a:r>
                  <a:rPr lang="en-US" altLang="zh-CN" sz="2800" b="1" dirty="0"/>
                  <a:t>=t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sup>
                      <m:e>
                        <m:nary>
                          <m:nary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𝒎𝒂𝒄</m:t>
                                </m:r>
                              </m:sub>
                            </m:sSub>
                          </m:sup>
                          <m:e>
                            <m:r>
                              <a:rPr lang="zh-CN" altLang="en-US" sz="2800" b="1" i="1" smtClean="0">
                                <a:latin typeface="Cambria Math" panose="02040503050406030204" pitchFamily="18" charset="0"/>
                              </a:rPr>
                              <m:t>𝝋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zh-CN" altLang="en-US" sz="28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num>
                                  <m:den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𝒅𝑬</m:t>
                                    </m:r>
                                  </m:den>
                                </m:f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b="1" i="1" smtClean="0">
                                    <a:latin typeface="Cambria Math" panose="02040503050406030204" pitchFamily="18" charset="0"/>
                                  </a:rPr>
                                  <m:t>𝝑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𝒅𝑻𝒅𝑬</m:t>
                            </m:r>
                          </m:e>
                        </m:nary>
                      </m:e>
                    </m:nary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6E0E0FD-D7D3-4756-AEBB-04C676BF4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432" y="5502248"/>
                <a:ext cx="5544275" cy="649345"/>
              </a:xfrm>
              <a:prstGeom prst="rect">
                <a:avLst/>
              </a:prstGeom>
              <a:blipFill>
                <a:blip r:embed="rId3"/>
                <a:stretch>
                  <a:fillRect l="-3846" t="-1887" b="-16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4E03D9E5-3FB0-4FD4-96A9-527B043BCCA4}"/>
              </a:ext>
            </a:extLst>
          </p:cNvPr>
          <p:cNvSpPr txBox="1"/>
          <p:nvPr/>
        </p:nvSpPr>
        <p:spPr>
          <a:xfrm>
            <a:off x="310719" y="4467128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辐照损伤程度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5DBE51-D841-4E75-84EB-4951BFA4EC95}"/>
              </a:ext>
            </a:extLst>
          </p:cNvPr>
          <p:cNvSpPr/>
          <p:nvPr/>
        </p:nvSpPr>
        <p:spPr>
          <a:xfrm>
            <a:off x="124263" y="807198"/>
            <a:ext cx="186456" cy="1864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E7E72E-A0E7-4F74-B986-CA2E31883112}"/>
              </a:ext>
            </a:extLst>
          </p:cNvPr>
          <p:cNvSpPr txBox="1"/>
          <p:nvPr/>
        </p:nvSpPr>
        <p:spPr>
          <a:xfrm>
            <a:off x="244737" y="691067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二氧化钛（金红石）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0E0E72D-FB18-4209-A925-080486C3CA27}"/>
              </a:ext>
            </a:extLst>
          </p:cNvPr>
          <p:cNvSpPr/>
          <p:nvPr/>
        </p:nvSpPr>
        <p:spPr>
          <a:xfrm>
            <a:off x="124263" y="4587555"/>
            <a:ext cx="186456" cy="1864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5BB533-2C76-4591-AA52-8B7DAA3297FA}"/>
              </a:ext>
            </a:extLst>
          </p:cNvPr>
          <p:cNvSpPr txBox="1"/>
          <p:nvPr/>
        </p:nvSpPr>
        <p:spPr>
          <a:xfrm>
            <a:off x="2677169" y="1081799"/>
            <a:ext cx="6222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TiO</a:t>
            </a:r>
            <a:r>
              <a:rPr lang="en-US" altLang="zh-CN" sz="20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是一种新型的第三代宽禁带半导体材料，在太阳能电池、自旋电子学器件和核材料领域具有重要的应用价值。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F6974C-75E6-40E4-B024-4BD328F0F0DD}"/>
              </a:ext>
            </a:extLst>
          </p:cNvPr>
          <p:cNvSpPr txBox="1"/>
          <p:nvPr/>
        </p:nvSpPr>
        <p:spPr>
          <a:xfrm>
            <a:off x="2704323" y="2075955"/>
            <a:ext cx="6222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TiO</a:t>
            </a:r>
            <a:r>
              <a:rPr lang="en-US" altLang="zh-CN" sz="2000" b="1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在未掺杂状态下就会表现出室温铁磁性，但是目前对室温铁磁性来源的尚不明确。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9B6D715-B466-48B2-80E2-478EC8591847}"/>
              </a:ext>
            </a:extLst>
          </p:cNvPr>
          <p:cNvGrpSpPr/>
          <p:nvPr/>
        </p:nvGrpSpPr>
        <p:grpSpPr>
          <a:xfrm>
            <a:off x="2922982" y="2898255"/>
            <a:ext cx="5784868" cy="1535711"/>
            <a:chOff x="2677169" y="3065966"/>
            <a:chExt cx="5784868" cy="153571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80E857D-74DF-4412-A0B5-538604B56B94}"/>
                </a:ext>
              </a:extLst>
            </p:cNvPr>
            <p:cNvSpPr/>
            <p:nvPr/>
          </p:nvSpPr>
          <p:spPr>
            <a:xfrm>
              <a:off x="2710772" y="3394521"/>
              <a:ext cx="1572985" cy="646331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51BD3E8-78CF-41E0-BCD1-8B1E1C51B840}"/>
                </a:ext>
              </a:extLst>
            </p:cNvPr>
            <p:cNvSpPr txBox="1"/>
            <p:nvPr/>
          </p:nvSpPr>
          <p:spPr>
            <a:xfrm>
              <a:off x="2677169" y="3560606"/>
              <a:ext cx="1640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TiO</a:t>
              </a:r>
              <a:r>
                <a:rPr lang="en-US" altLang="zh-CN" sz="1600" b="1" baseline="-25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2</a:t>
              </a:r>
              <a:r>
                <a:rPr lang="zh-CN" altLang="en-US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中磁性来源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484839-2479-4BE9-9989-18C7AAE0FC29}"/>
                </a:ext>
              </a:extLst>
            </p:cNvPr>
            <p:cNvSpPr txBox="1"/>
            <p:nvPr/>
          </p:nvSpPr>
          <p:spPr>
            <a:xfrm>
              <a:off x="5277350" y="3161961"/>
              <a:ext cx="19111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γ</a:t>
              </a:r>
              <a:r>
                <a:rPr lang="zh-CN" altLang="en-US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射线辐照（实验）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970B3EF-73E3-4536-9056-74B06834D021}"/>
                </a:ext>
              </a:extLst>
            </p:cNvPr>
            <p:cNvSpPr txBox="1"/>
            <p:nvPr/>
          </p:nvSpPr>
          <p:spPr>
            <a:xfrm>
              <a:off x="4824503" y="4123142"/>
              <a:ext cx="3637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γ</a:t>
              </a:r>
              <a:r>
                <a:rPr lang="zh-CN" altLang="en-US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射线辐照损伤程度的度量</a:t>
              </a:r>
              <a:r>
                <a:rPr lang="en-US" altLang="zh-CN" sz="1600" b="1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dpa</a:t>
              </a:r>
              <a:r>
                <a:rPr lang="zh-CN" altLang="en-US" sz="16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（理论）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0B3C941-F442-4A82-BED0-DC6CDB15B6BE}"/>
                </a:ext>
              </a:extLst>
            </p:cNvPr>
            <p:cNvSpPr/>
            <p:nvPr/>
          </p:nvSpPr>
          <p:spPr>
            <a:xfrm>
              <a:off x="5310955" y="3065966"/>
              <a:ext cx="1788536" cy="57187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25B513A4-F237-4C03-81BC-466DE6D057C2}"/>
                </a:ext>
              </a:extLst>
            </p:cNvPr>
            <p:cNvSpPr/>
            <p:nvPr/>
          </p:nvSpPr>
          <p:spPr>
            <a:xfrm>
              <a:off x="4854734" y="4029800"/>
              <a:ext cx="3414306" cy="57187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7A223E96-05F4-4239-9B07-2957BB610100}"/>
                </a:ext>
              </a:extLst>
            </p:cNvPr>
            <p:cNvCxnSpPr>
              <a:stCxn id="14" idx="3"/>
              <a:endCxn id="20" idx="1"/>
            </p:cNvCxnSpPr>
            <p:nvPr/>
          </p:nvCxnSpPr>
          <p:spPr>
            <a:xfrm flipV="1">
              <a:off x="4317362" y="3331238"/>
              <a:ext cx="959988" cy="3986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4858E098-E96A-42A3-B54D-C07C9713E011}"/>
                </a:ext>
              </a:extLst>
            </p:cNvPr>
            <p:cNvCxnSpPr>
              <a:stCxn id="14" idx="3"/>
              <a:endCxn id="24" idx="0"/>
            </p:cNvCxnSpPr>
            <p:nvPr/>
          </p:nvCxnSpPr>
          <p:spPr>
            <a:xfrm>
              <a:off x="4317362" y="3729883"/>
              <a:ext cx="2244525" cy="299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273B232-E8B6-4288-88DD-C773D1EB6750}"/>
              </a:ext>
            </a:extLst>
          </p:cNvPr>
          <p:cNvSpPr txBox="1"/>
          <p:nvPr/>
        </p:nvSpPr>
        <p:spPr>
          <a:xfrm>
            <a:off x="-81314" y="4814865"/>
            <a:ext cx="5638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essence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quantification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radiation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damage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solids</a:t>
            </a:r>
            <a:endParaRPr lang="zh-CN" altLang="en-US"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D7779D8-3FEB-43D1-BCF4-FB7E970BB897}"/>
              </a:ext>
            </a:extLst>
          </p:cNvPr>
          <p:cNvSpPr txBox="1"/>
          <p:nvPr/>
        </p:nvSpPr>
        <p:spPr>
          <a:xfrm>
            <a:off x="43017" y="-65193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研究背景</a:t>
            </a:r>
          </a:p>
        </p:txBody>
      </p:sp>
    </p:spTree>
    <p:extLst>
      <p:ext uri="{BB962C8B-B14F-4D97-AF65-F5344CB8AC3E}">
        <p14:creationId xmlns:p14="http://schemas.microsoft.com/office/powerpoint/2010/main" val="305125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5988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B97D3C-80E4-4E3D-A6B7-8DFFDF95464F}"/>
              </a:ext>
            </a:extLst>
          </p:cNvPr>
          <p:cNvSpPr txBox="1"/>
          <p:nvPr/>
        </p:nvSpPr>
        <p:spPr>
          <a:xfrm>
            <a:off x="273247" y="648223"/>
            <a:ext cx="3296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per atom(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96F122A-2E47-41DC-B35F-A6E99D3A01D9}"/>
              </a:ext>
            </a:extLst>
          </p:cNvPr>
          <p:cNvSpPr txBox="1"/>
          <p:nvPr/>
        </p:nvSpPr>
        <p:spPr>
          <a:xfrm>
            <a:off x="535657" y="1659513"/>
            <a:ext cx="154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γ-ray/electron</a:t>
            </a:r>
            <a:endParaRPr lang="zh-CN" altLang="en-US" b="1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C6DB9114-7393-47DD-9152-0473D0BED345}"/>
              </a:ext>
            </a:extLst>
          </p:cNvPr>
          <p:cNvSpPr/>
          <p:nvPr/>
        </p:nvSpPr>
        <p:spPr>
          <a:xfrm>
            <a:off x="544919" y="1617800"/>
            <a:ext cx="1475147" cy="481690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FE5EE00-1DF8-43A3-A7CC-DBA0252BE847}"/>
              </a:ext>
            </a:extLst>
          </p:cNvPr>
          <p:cNvSpPr/>
          <p:nvPr/>
        </p:nvSpPr>
        <p:spPr>
          <a:xfrm>
            <a:off x="446244" y="3211848"/>
            <a:ext cx="1475147" cy="481690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0A35CC50-9261-4A23-8CFD-3BC636220B91}"/>
              </a:ext>
            </a:extLst>
          </p:cNvPr>
          <p:cNvSpPr/>
          <p:nvPr/>
        </p:nvSpPr>
        <p:spPr>
          <a:xfrm>
            <a:off x="804973" y="5072896"/>
            <a:ext cx="820770" cy="481690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A3D8025-AB0B-4A52-9E7D-A2EFFA66982D}"/>
              </a:ext>
            </a:extLst>
          </p:cNvPr>
          <p:cNvSpPr txBox="1"/>
          <p:nvPr/>
        </p:nvSpPr>
        <p:spPr>
          <a:xfrm>
            <a:off x="551195" y="3275402"/>
            <a:ext cx="98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Neutron</a:t>
            </a:r>
            <a:endParaRPr lang="zh-CN" altLang="en-US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5877E58-7772-4FC2-90CD-3CA6395556C8}"/>
              </a:ext>
            </a:extLst>
          </p:cNvPr>
          <p:cNvSpPr txBox="1"/>
          <p:nvPr/>
        </p:nvSpPr>
        <p:spPr>
          <a:xfrm>
            <a:off x="941027" y="512907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ions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63EDCA4-2D1D-4453-8B22-D90BE55550AC}"/>
              </a:ext>
            </a:extLst>
          </p:cNvPr>
          <p:cNvSpPr/>
          <p:nvPr/>
        </p:nvSpPr>
        <p:spPr>
          <a:xfrm>
            <a:off x="2350309" y="2348435"/>
            <a:ext cx="1792029" cy="461630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B585747-49FC-471E-BEB9-0B75A8F66D3F}"/>
              </a:ext>
            </a:extLst>
          </p:cNvPr>
          <p:cNvSpPr txBox="1"/>
          <p:nvPr/>
        </p:nvSpPr>
        <p:spPr>
          <a:xfrm>
            <a:off x="2350309" y="2402032"/>
            <a:ext cx="17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Geometry models</a:t>
            </a:r>
            <a:endParaRPr lang="zh-CN" altLang="en-US" sz="1600" b="1" dirty="0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EE5905D-4325-458D-B53C-1F13727ED6BA}"/>
              </a:ext>
            </a:extLst>
          </p:cNvPr>
          <p:cNvSpPr/>
          <p:nvPr/>
        </p:nvSpPr>
        <p:spPr>
          <a:xfrm>
            <a:off x="4725739" y="2348435"/>
            <a:ext cx="1475147" cy="460967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1B6AA19-0B17-4B0A-85A3-7EC17819DD89}"/>
              </a:ext>
            </a:extLst>
          </p:cNvPr>
          <p:cNvSpPr/>
          <p:nvPr/>
        </p:nvSpPr>
        <p:spPr>
          <a:xfrm>
            <a:off x="6849004" y="2352868"/>
            <a:ext cx="894650" cy="460967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6C6F5BA7-DCAC-435F-BD65-031EB526614D}"/>
              </a:ext>
            </a:extLst>
          </p:cNvPr>
          <p:cNvSpPr/>
          <p:nvPr/>
        </p:nvSpPr>
        <p:spPr>
          <a:xfrm>
            <a:off x="5990320" y="3942353"/>
            <a:ext cx="2180718" cy="550665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237F236-B047-420B-B1D2-DD503A3DDE4D}"/>
              </a:ext>
            </a:extLst>
          </p:cNvPr>
          <p:cNvSpPr txBox="1"/>
          <p:nvPr/>
        </p:nvSpPr>
        <p:spPr>
          <a:xfrm>
            <a:off x="6750175" y="2378562"/>
            <a:ext cx="111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en-US" altLang="zh-CN" sz="1600" b="1" dirty="0"/>
              <a:t>Fluxes</a:t>
            </a:r>
            <a:endParaRPr lang="zh-CN" altLang="en-US" sz="16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5C06B13-03E0-4639-B695-DD17F3CC823B}"/>
              </a:ext>
            </a:extLst>
          </p:cNvPr>
          <p:cNvSpPr txBox="1"/>
          <p:nvPr/>
        </p:nvSpPr>
        <p:spPr>
          <a:xfrm>
            <a:off x="4588239" y="2403386"/>
            <a:ext cx="198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en-US" altLang="zh-CN" sz="1600" b="1" dirty="0"/>
              <a:t>MCNP input file</a:t>
            </a:r>
            <a:endParaRPr lang="zh-CN" altLang="en-US" sz="1600" b="1" dirty="0"/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E9A57F7-A3B7-480E-AC03-7ABCF35D67C6}"/>
              </a:ext>
            </a:extLst>
          </p:cNvPr>
          <p:cNvSpPr/>
          <p:nvPr/>
        </p:nvSpPr>
        <p:spPr>
          <a:xfrm>
            <a:off x="2342044" y="3049849"/>
            <a:ext cx="1867755" cy="588370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221972E1-08D8-4F19-B2E3-33BA70A5B9A5}"/>
              </a:ext>
            </a:extLst>
          </p:cNvPr>
          <p:cNvSpPr/>
          <p:nvPr/>
        </p:nvSpPr>
        <p:spPr>
          <a:xfrm>
            <a:off x="2688458" y="4255469"/>
            <a:ext cx="1204229" cy="579121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AC48B347-7395-40DF-9CB8-5CCFC8006786}"/>
              </a:ext>
            </a:extLst>
          </p:cNvPr>
          <p:cNvSpPr/>
          <p:nvPr/>
        </p:nvSpPr>
        <p:spPr>
          <a:xfrm>
            <a:off x="2538346" y="3708579"/>
            <a:ext cx="1475147" cy="460974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A52F913-ADA9-4F29-9661-2F2F534A2772}"/>
              </a:ext>
            </a:extLst>
          </p:cNvPr>
          <p:cNvSpPr txBox="1"/>
          <p:nvPr/>
        </p:nvSpPr>
        <p:spPr>
          <a:xfrm>
            <a:off x="2429882" y="3084097"/>
            <a:ext cx="21851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1600" b="1" dirty="0"/>
              <a:t>Specter/Specter-compound</a:t>
            </a:r>
            <a:endParaRPr lang="zh-CN" altLang="en-US" sz="16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43BC923-8E9E-4C2F-9524-BD59BC7F6032}"/>
              </a:ext>
            </a:extLst>
          </p:cNvPr>
          <p:cNvSpPr txBox="1"/>
          <p:nvPr/>
        </p:nvSpPr>
        <p:spPr>
          <a:xfrm>
            <a:off x="2659150" y="3734899"/>
            <a:ext cx="123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en-US" altLang="zh-CN" sz="1600" b="1" dirty="0"/>
              <a:t>Talyis1.9</a:t>
            </a:r>
            <a:endParaRPr lang="zh-CN" altLang="en-US" sz="1600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DB31D8D-EF1F-4933-898B-6EA73A0A2667}"/>
              </a:ext>
            </a:extLst>
          </p:cNvPr>
          <p:cNvSpPr txBox="1"/>
          <p:nvPr/>
        </p:nvSpPr>
        <p:spPr>
          <a:xfrm>
            <a:off x="2809264" y="4223646"/>
            <a:ext cx="1400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NJOY2016 ENDF/B VII</a:t>
            </a:r>
            <a:endParaRPr lang="zh-CN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FFCB3E3-A223-4347-8983-30E5AB8E8AE9}"/>
                  </a:ext>
                </a:extLst>
              </p:cNvPr>
              <p:cNvSpPr txBox="1"/>
              <p:nvPr/>
            </p:nvSpPr>
            <p:spPr>
              <a:xfrm>
                <a:off x="6016162" y="3899374"/>
                <a:ext cx="2560333" cy="603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𝒅𝒑𝒂</m:t>
                        </m:r>
                      </m:sub>
                    </m:sSub>
                  </m:oMath>
                </a14:m>
                <a:r>
                  <a:rPr lang="en-US" altLang="zh-CN" sz="1600" b="1" dirty="0"/>
                  <a:t>(displacement cross section)</a:t>
                </a:r>
                <a:endParaRPr lang="zh-CN" altLang="en-US" sz="1600" b="1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9FFCB3E3-A223-4347-8983-30E5AB8E8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162" y="3899374"/>
                <a:ext cx="2560333" cy="603755"/>
              </a:xfrm>
              <a:prstGeom prst="rect">
                <a:avLst/>
              </a:prstGeom>
              <a:blipFill>
                <a:blip r:embed="rId2"/>
                <a:stretch>
                  <a:fillRect l="-1429" t="-2020" b="-13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4D1D5C32-C207-41A0-8FAC-2AA3D8E77C36}"/>
              </a:ext>
            </a:extLst>
          </p:cNvPr>
          <p:cNvSpPr txBox="1"/>
          <p:nvPr/>
        </p:nvSpPr>
        <p:spPr>
          <a:xfrm>
            <a:off x="7913433" y="3024561"/>
            <a:ext cx="138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b="1" dirty="0"/>
              <a:t>DPA calculations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AE773E7-A9E4-4CB2-94E1-A96C7873BFD9}"/>
                  </a:ext>
                </a:extLst>
              </p:cNvPr>
              <p:cNvSpPr txBox="1"/>
              <p:nvPr/>
            </p:nvSpPr>
            <p:spPr>
              <a:xfrm>
                <a:off x="4022447" y="3597626"/>
                <a:ext cx="1745436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8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altLang="zh-CN" sz="800" b="1" i="1" smtClean="0">
                              <a:latin typeface="Cambria Math" panose="02040503050406030204" pitchFamily="18" charset="0"/>
                            </a:rPr>
                            <m:t>𝒅𝒑𝒂</m:t>
                          </m:r>
                        </m:sub>
                      </m:sSub>
                      <m:d>
                        <m:dPr>
                          <m:ctrlPr>
                            <a:rPr lang="en-US" altLang="zh-CN" sz="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CN" sz="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sz="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800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zh-CN" altLang="en-US" sz="800" b="1" i="1" smtClean="0"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num>
                                    <m:den>
                                      <m:r>
                                        <a:rPr lang="en-US" altLang="zh-CN" sz="800" b="1" i="1" smtClean="0">
                                          <a:latin typeface="Cambria Math" panose="02040503050406030204" pitchFamily="18" charset="0"/>
                                        </a:rPr>
                                        <m:t>𝒅𝑬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zh-CN" altLang="en-US" sz="800" b="1" i="1" smtClean="0">
                              <a:latin typeface="Cambria Math" panose="02040503050406030204" pitchFamily="18" charset="0"/>
                            </a:rPr>
                            <m:t>𝝑</m:t>
                          </m:r>
                          <m:d>
                            <m:dPr>
                              <m:ctrlP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  <m:r>
                            <a:rPr lang="en-US" altLang="zh-CN" sz="800" b="1" i="1" smtClean="0">
                              <a:latin typeface="Cambria Math" panose="02040503050406030204" pitchFamily="18" charset="0"/>
                            </a:rPr>
                            <m:t>𝒅𝑻</m:t>
                          </m:r>
                        </m:e>
                      </m:nary>
                    </m:oMath>
                  </m:oMathPara>
                </a14:m>
                <a:endParaRPr lang="zh-CN" altLang="en-US" sz="800" b="1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AAE773E7-A9E4-4CB2-94E1-A96C7873B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447" y="3597626"/>
                <a:ext cx="1745436" cy="391902"/>
              </a:xfrm>
              <a:prstGeom prst="rect">
                <a:avLst/>
              </a:prstGeom>
              <a:blipFill>
                <a:blip r:embed="rId3"/>
                <a:stretch>
                  <a:fillRect t="-120313" b="-1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F25721E-0F02-4C7A-987C-658FECE20BD7}"/>
              </a:ext>
            </a:extLst>
          </p:cNvPr>
          <p:cNvCxnSpPr>
            <a:cxnSpLocks/>
          </p:cNvCxnSpPr>
          <p:nvPr/>
        </p:nvCxnSpPr>
        <p:spPr>
          <a:xfrm flipV="1">
            <a:off x="4142338" y="2569900"/>
            <a:ext cx="583401" cy="3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5CC8F5EF-090B-4FFB-ABA8-9C11DB1DD545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6186038" y="2583352"/>
            <a:ext cx="662966" cy="7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A9D20677-B925-4E1C-8474-9DEBBB4D4AC8}"/>
              </a:ext>
            </a:extLst>
          </p:cNvPr>
          <p:cNvSpPr/>
          <p:nvPr/>
        </p:nvSpPr>
        <p:spPr>
          <a:xfrm>
            <a:off x="7852105" y="3017046"/>
            <a:ext cx="1291895" cy="646328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3006C37D-AC85-4307-A728-787D28ECB5B7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4209799" y="3340210"/>
            <a:ext cx="36423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1433F9E7-4BCA-4740-ADEE-3783E7FB9C2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892687" y="4201252"/>
            <a:ext cx="2123475" cy="301878"/>
          </a:xfrm>
          <a:prstGeom prst="bentConnector3">
            <a:avLst>
              <a:gd name="adj1" fmla="val 5083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1FEE4DFD-C7CA-41D8-B1FB-C5CE3DC5D4D9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>
            <a:off x="4013493" y="3939066"/>
            <a:ext cx="2002669" cy="262186"/>
          </a:xfrm>
          <a:prstGeom prst="bentConnector3">
            <a:avLst>
              <a:gd name="adj1" fmla="val 4793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102">
            <a:extLst>
              <a:ext uri="{FF2B5EF4-FFF2-40B4-BE49-F238E27FC236}">
                <a16:creationId xmlns:a16="http://schemas.microsoft.com/office/drawing/2014/main" id="{D2C7767C-1F45-421B-9244-05E34FB04A8A}"/>
              </a:ext>
            </a:extLst>
          </p:cNvPr>
          <p:cNvCxnSpPr>
            <a:endCxn id="80" idx="1"/>
          </p:cNvCxnSpPr>
          <p:nvPr/>
        </p:nvCxnSpPr>
        <p:spPr>
          <a:xfrm rot="16200000" flipV="1">
            <a:off x="7554933" y="3637382"/>
            <a:ext cx="913278" cy="318933"/>
          </a:xfrm>
          <a:prstGeom prst="bentConnector4">
            <a:avLst>
              <a:gd name="adj1" fmla="val 45865"/>
              <a:gd name="adj2" fmla="val 17167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503CCAD2-BB2F-45EA-9522-0A20FFA000EC}"/>
              </a:ext>
            </a:extLst>
          </p:cNvPr>
          <p:cNvCxnSpPr>
            <a:endCxn id="80" idx="1"/>
          </p:cNvCxnSpPr>
          <p:nvPr/>
        </p:nvCxnSpPr>
        <p:spPr>
          <a:xfrm rot="16200000" flipH="1">
            <a:off x="7411734" y="2899838"/>
            <a:ext cx="772291" cy="10845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8F736CD3-31AD-492F-98B9-88E50EE91ED9}"/>
              </a:ext>
            </a:extLst>
          </p:cNvPr>
          <p:cNvSpPr/>
          <p:nvPr/>
        </p:nvSpPr>
        <p:spPr>
          <a:xfrm>
            <a:off x="2343085" y="1196671"/>
            <a:ext cx="2385910" cy="461630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E4EEDD4-6458-4F1D-8943-1C8012441A65}"/>
              </a:ext>
            </a:extLst>
          </p:cNvPr>
          <p:cNvSpPr txBox="1"/>
          <p:nvPr/>
        </p:nvSpPr>
        <p:spPr>
          <a:xfrm>
            <a:off x="2290432" y="1248843"/>
            <a:ext cx="244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MCCM/MCSAD algorithms</a:t>
            </a:r>
            <a:endParaRPr lang="zh-CN" altLang="en-US" sz="1600" b="1" dirty="0"/>
          </a:p>
        </p:txBody>
      </p:sp>
      <p:cxnSp>
        <p:nvCxnSpPr>
          <p:cNvPr id="110" name="连接符: 肘形 109">
            <a:extLst>
              <a:ext uri="{FF2B5EF4-FFF2-40B4-BE49-F238E27FC236}">
                <a16:creationId xmlns:a16="http://schemas.microsoft.com/office/drawing/2014/main" id="{30F1F932-9656-4095-9D00-B21321073A8B}"/>
              </a:ext>
            </a:extLst>
          </p:cNvPr>
          <p:cNvCxnSpPr>
            <a:cxnSpLocks/>
            <a:stCxn id="107" idx="3"/>
            <a:endCxn id="80" idx="1"/>
          </p:cNvCxnSpPr>
          <p:nvPr/>
        </p:nvCxnSpPr>
        <p:spPr>
          <a:xfrm>
            <a:off x="4728995" y="1427486"/>
            <a:ext cx="3123110" cy="19127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98447496-CAC2-4041-AAB0-158D09536950}"/>
              </a:ext>
            </a:extLst>
          </p:cNvPr>
          <p:cNvSpPr/>
          <p:nvPr/>
        </p:nvSpPr>
        <p:spPr>
          <a:xfrm>
            <a:off x="-7157" y="1069674"/>
            <a:ext cx="9144000" cy="1911549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7A054E-E19E-4EF9-B739-1A41990549F6}"/>
              </a:ext>
            </a:extLst>
          </p:cNvPr>
          <p:cNvSpPr/>
          <p:nvPr/>
        </p:nvSpPr>
        <p:spPr>
          <a:xfrm>
            <a:off x="-7157" y="2978014"/>
            <a:ext cx="9144000" cy="1911549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4163B2AF-A621-4A93-8487-4DBC2D325364}"/>
              </a:ext>
            </a:extLst>
          </p:cNvPr>
          <p:cNvSpPr/>
          <p:nvPr/>
        </p:nvSpPr>
        <p:spPr>
          <a:xfrm>
            <a:off x="2697393" y="5156608"/>
            <a:ext cx="820770" cy="481690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BF7EF91-4A7D-458D-87C9-902D004856FA}"/>
              </a:ext>
            </a:extLst>
          </p:cNvPr>
          <p:cNvSpPr txBox="1"/>
          <p:nvPr/>
        </p:nvSpPr>
        <p:spPr>
          <a:xfrm>
            <a:off x="2809078" y="520795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SRIM</a:t>
            </a:r>
            <a:endParaRPr lang="zh-CN" altLang="en-US" dirty="0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D85F00A5-E943-4EDC-B314-5DC5BD13F308}"/>
              </a:ext>
            </a:extLst>
          </p:cNvPr>
          <p:cNvSpPr/>
          <p:nvPr/>
        </p:nvSpPr>
        <p:spPr>
          <a:xfrm>
            <a:off x="4265957" y="5156389"/>
            <a:ext cx="820770" cy="481690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42FB4C7-083A-4D3D-96DE-6D707B3ABED3}"/>
              </a:ext>
            </a:extLst>
          </p:cNvPr>
          <p:cNvSpPr txBox="1"/>
          <p:nvPr/>
        </p:nvSpPr>
        <p:spPr>
          <a:xfrm>
            <a:off x="4343903" y="5207959"/>
            <a:ext cx="76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Fluxes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8751C78-3277-4650-A839-71D72D499403}"/>
              </a:ext>
            </a:extLst>
          </p:cNvPr>
          <p:cNvCxnSpPr>
            <a:cxnSpLocks/>
            <a:stCxn id="53" idx="3"/>
            <a:endCxn id="69" idx="1"/>
          </p:cNvCxnSpPr>
          <p:nvPr/>
        </p:nvCxnSpPr>
        <p:spPr>
          <a:xfrm flipV="1">
            <a:off x="3518163" y="5397234"/>
            <a:ext cx="747794" cy="2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EF2FAE33-F039-4FAB-9833-55C360E9109E}"/>
              </a:ext>
            </a:extLst>
          </p:cNvPr>
          <p:cNvCxnSpPr>
            <a:stCxn id="71" idx="3"/>
          </p:cNvCxnSpPr>
          <p:nvPr/>
        </p:nvCxnSpPr>
        <p:spPr>
          <a:xfrm flipV="1">
            <a:off x="5107574" y="3340210"/>
            <a:ext cx="2718160" cy="2052415"/>
          </a:xfrm>
          <a:prstGeom prst="bentConnector3">
            <a:avLst>
              <a:gd name="adj1" fmla="val 287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50A91BE-B0F1-494D-BBFC-5BCC0E69246B}"/>
              </a:ext>
            </a:extLst>
          </p:cNvPr>
          <p:cNvSpPr txBox="1"/>
          <p:nvPr/>
        </p:nvSpPr>
        <p:spPr>
          <a:xfrm>
            <a:off x="2350309" y="5703577"/>
            <a:ext cx="3685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γ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射线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电子、中子和粒子辐照位移损伤量的计算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1EA3131-E0C7-4297-BA77-FD04D6B4D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95" y="2446736"/>
            <a:ext cx="485793" cy="485793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97B7C4D3-6F09-4ADC-9129-025D45985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92" y="4395507"/>
            <a:ext cx="485793" cy="485793"/>
          </a:xfrm>
          <a:prstGeom prst="rect">
            <a:avLst/>
          </a:prstGeom>
        </p:spPr>
      </p:pic>
      <p:sp>
        <p:nvSpPr>
          <p:cNvPr id="73" name="椭圆 72">
            <a:extLst>
              <a:ext uri="{FF2B5EF4-FFF2-40B4-BE49-F238E27FC236}">
                <a16:creationId xmlns:a16="http://schemas.microsoft.com/office/drawing/2014/main" id="{F9CE5521-5D9D-42DF-BA5D-B091C5541520}"/>
              </a:ext>
            </a:extLst>
          </p:cNvPr>
          <p:cNvSpPr/>
          <p:nvPr/>
        </p:nvSpPr>
        <p:spPr>
          <a:xfrm>
            <a:off x="168910" y="749280"/>
            <a:ext cx="186456" cy="1864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444DA8F-ED90-48BF-8F26-A89EDFB699DC}"/>
              </a:ext>
            </a:extLst>
          </p:cNvPr>
          <p:cNvSpPr txBox="1"/>
          <p:nvPr/>
        </p:nvSpPr>
        <p:spPr>
          <a:xfrm>
            <a:off x="43017" y="-65193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研究背景</a:t>
            </a:r>
          </a:p>
        </p:txBody>
      </p:sp>
    </p:spTree>
    <p:extLst>
      <p:ext uri="{BB962C8B-B14F-4D97-AF65-F5344CB8AC3E}">
        <p14:creationId xmlns:p14="http://schemas.microsoft.com/office/powerpoint/2010/main" val="417426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AF622A-07FD-45DB-8187-61B51100ECA8}"/>
              </a:ext>
            </a:extLst>
          </p:cNvPr>
          <p:cNvSpPr txBox="1"/>
          <p:nvPr/>
        </p:nvSpPr>
        <p:spPr>
          <a:xfrm>
            <a:off x="2720210" y="182668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材料辐照损伤介绍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4A9BBB-E4D9-4812-A1A6-9E3CDC56D7C8}"/>
              </a:ext>
            </a:extLst>
          </p:cNvPr>
          <p:cNvSpPr txBox="1"/>
          <p:nvPr/>
        </p:nvSpPr>
        <p:spPr>
          <a:xfrm>
            <a:off x="2720210" y="2757504"/>
            <a:ext cx="3393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MCCM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算法及其模型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82B793-7565-459D-9FDE-9C3AC67DCF9E}"/>
              </a:ext>
            </a:extLst>
          </p:cNvPr>
          <p:cNvSpPr txBox="1"/>
          <p:nvPr/>
        </p:nvSpPr>
        <p:spPr>
          <a:xfrm>
            <a:off x="2720210" y="35775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6793CC9-F800-4553-9A31-3763CCB8D64E}"/>
              </a:ext>
            </a:extLst>
          </p:cNvPr>
          <p:cNvSpPr txBox="1"/>
          <p:nvPr/>
        </p:nvSpPr>
        <p:spPr>
          <a:xfrm>
            <a:off x="2720210" y="438801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结论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F8A817A-7BAF-4382-84A7-D60D405E4DEF}"/>
              </a:ext>
            </a:extLst>
          </p:cNvPr>
          <p:cNvSpPr/>
          <p:nvPr/>
        </p:nvSpPr>
        <p:spPr>
          <a:xfrm>
            <a:off x="2376730" y="1916557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37B6559-BDBB-452E-B6B7-DF98E76FD6AE}"/>
              </a:ext>
            </a:extLst>
          </p:cNvPr>
          <p:cNvSpPr/>
          <p:nvPr/>
        </p:nvSpPr>
        <p:spPr>
          <a:xfrm>
            <a:off x="2376730" y="2847374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D73B353-7796-497C-A245-57E85195DB4B}"/>
              </a:ext>
            </a:extLst>
          </p:cNvPr>
          <p:cNvSpPr/>
          <p:nvPr/>
        </p:nvSpPr>
        <p:spPr>
          <a:xfrm>
            <a:off x="2376730" y="3636939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3670BA2-77A3-4EBD-9B8A-45A65CE81D57}"/>
              </a:ext>
            </a:extLst>
          </p:cNvPr>
          <p:cNvSpPr/>
          <p:nvPr/>
        </p:nvSpPr>
        <p:spPr>
          <a:xfrm>
            <a:off x="2381198" y="4456993"/>
            <a:ext cx="343480" cy="343480"/>
          </a:xfrm>
          <a:prstGeom prst="ellipse">
            <a:avLst/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F7829AE-46D8-4E0C-AADF-E680AD8BA470}"/>
              </a:ext>
            </a:extLst>
          </p:cNvPr>
          <p:cNvSpPr txBox="1"/>
          <p:nvPr/>
        </p:nvSpPr>
        <p:spPr>
          <a:xfrm>
            <a:off x="0" y="-967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412294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" name="图片 16" descr="interaction">
            <a:extLst>
              <a:ext uri="{FF2B5EF4-FFF2-40B4-BE49-F238E27FC236}">
                <a16:creationId xmlns:a16="http://schemas.microsoft.com/office/drawing/2014/main" id="{6B0E7859-A118-4A6C-AA91-F14E92B28D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97" y="1084281"/>
            <a:ext cx="6878484" cy="301104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1298CB1-E793-48BD-8962-A2B7B0D690B9}"/>
              </a:ext>
            </a:extLst>
          </p:cNvPr>
          <p:cNvSpPr txBox="1"/>
          <p:nvPr/>
        </p:nvSpPr>
        <p:spPr>
          <a:xfrm>
            <a:off x="211416" y="6730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计算模型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773625-F987-49AC-B8CC-A5F52911E83C}"/>
              </a:ext>
            </a:extLst>
          </p:cNvPr>
          <p:cNvSpPr txBox="1"/>
          <p:nvPr/>
        </p:nvSpPr>
        <p:spPr>
          <a:xfrm>
            <a:off x="3448975" y="4163627"/>
            <a:ext cx="2411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γ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射线与物质作用过程示意图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1BF930-28A5-434E-B0E2-0B79DBCAE559}"/>
              </a:ext>
            </a:extLst>
          </p:cNvPr>
          <p:cNvSpPr txBox="1"/>
          <p:nvPr/>
        </p:nvSpPr>
        <p:spPr>
          <a:xfrm>
            <a:off x="211416" y="42322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计算流程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B898AED-CDC8-4549-9E0D-F3646BB37B66}"/>
              </a:ext>
            </a:extLst>
          </p:cNvPr>
          <p:cNvGrpSpPr/>
          <p:nvPr/>
        </p:nvGrpSpPr>
        <p:grpSpPr>
          <a:xfrm>
            <a:off x="1116238" y="4891250"/>
            <a:ext cx="7158250" cy="1460060"/>
            <a:chOff x="1116238" y="4891250"/>
            <a:chExt cx="7158250" cy="146006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E213A99-8ED7-4677-BC5D-429B1890C7CF}"/>
                </a:ext>
              </a:extLst>
            </p:cNvPr>
            <p:cNvSpPr/>
            <p:nvPr/>
          </p:nvSpPr>
          <p:spPr>
            <a:xfrm>
              <a:off x="1361609" y="5564387"/>
              <a:ext cx="1415772" cy="786923"/>
            </a:xfrm>
            <a:prstGeom prst="roundRect">
              <a:avLst/>
            </a:prstGeom>
            <a:noFill/>
            <a:ln w="38100">
              <a:solidFill>
                <a:srgbClr val="018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1BC058E-2B98-4B32-99CB-7A0AD85D750C}"/>
                </a:ext>
              </a:extLst>
            </p:cNvPr>
            <p:cNvSpPr txBox="1"/>
            <p:nvPr/>
          </p:nvSpPr>
          <p:spPr>
            <a:xfrm>
              <a:off x="1528365" y="5602200"/>
              <a:ext cx="1446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</a:t>
              </a:r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MCCM algorithm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83E5194-85C4-46DF-A460-8070DFBEFB32}"/>
                </a:ext>
              </a:extLst>
            </p:cNvPr>
            <p:cNvSpPr/>
            <p:nvPr/>
          </p:nvSpPr>
          <p:spPr>
            <a:xfrm>
              <a:off x="1116238" y="4891250"/>
              <a:ext cx="1882357" cy="489514"/>
            </a:xfrm>
            <a:prstGeom prst="roundRect">
              <a:avLst/>
            </a:prstGeom>
            <a:noFill/>
            <a:ln w="38100">
              <a:solidFill>
                <a:srgbClr val="018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59AA328-D7DE-4D45-9580-64F2A521B540}"/>
                </a:ext>
              </a:extLst>
            </p:cNvPr>
            <p:cNvSpPr txBox="1"/>
            <p:nvPr/>
          </p:nvSpPr>
          <p:spPr>
            <a:xfrm>
              <a:off x="1140395" y="4917422"/>
              <a:ext cx="1858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Geometry Model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0C01724-D8C8-4474-92EA-4B0DEC0D714D}"/>
                </a:ext>
              </a:extLst>
            </p:cNvPr>
            <p:cNvSpPr txBox="1"/>
            <p:nvPr/>
          </p:nvSpPr>
          <p:spPr>
            <a:xfrm>
              <a:off x="3768706" y="4931386"/>
              <a:ext cx="1319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MCNP files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4846C86-267D-4428-B3A2-349C3DBE6F8E}"/>
                </a:ext>
              </a:extLst>
            </p:cNvPr>
            <p:cNvSpPr txBox="1"/>
            <p:nvPr/>
          </p:nvSpPr>
          <p:spPr>
            <a:xfrm>
              <a:off x="5648675" y="4904048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Fluxes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BEB75DC-D961-4733-817C-A77F18DF5817}"/>
                    </a:ext>
                  </a:extLst>
                </p:cNvPr>
                <p:cNvSpPr txBox="1"/>
                <p:nvPr/>
              </p:nvSpPr>
              <p:spPr>
                <a:xfrm>
                  <a:off x="4170395" y="5785564"/>
                  <a:ext cx="554575" cy="3125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𝒅𝒑𝒂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p>
                        </m:sSubSup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BEB75DC-D961-4733-817C-A77F18DF5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0395" y="5785564"/>
                  <a:ext cx="554575" cy="312586"/>
                </a:xfrm>
                <a:prstGeom prst="rect">
                  <a:avLst/>
                </a:prstGeom>
                <a:blipFill>
                  <a:blip r:embed="rId3"/>
                  <a:stretch>
                    <a:fillRect l="-8791" r="-9890" b="-294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73FCBD76-7A0C-49E2-915E-81EEFC6BFE1E}"/>
                </a:ext>
              </a:extLst>
            </p:cNvPr>
            <p:cNvSpPr/>
            <p:nvPr/>
          </p:nvSpPr>
          <p:spPr>
            <a:xfrm>
              <a:off x="3737652" y="5697100"/>
              <a:ext cx="1185169" cy="489514"/>
            </a:xfrm>
            <a:prstGeom prst="roundRect">
              <a:avLst/>
            </a:prstGeom>
            <a:noFill/>
            <a:ln w="38100">
              <a:solidFill>
                <a:srgbClr val="018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89C68DD-3D68-4C93-83CC-A3FE3F92A365}"/>
                </a:ext>
              </a:extLst>
            </p:cNvPr>
            <p:cNvSpPr/>
            <p:nvPr/>
          </p:nvSpPr>
          <p:spPr>
            <a:xfrm>
              <a:off x="3705731" y="4911322"/>
              <a:ext cx="1333332" cy="395870"/>
            </a:xfrm>
            <a:prstGeom prst="roundRect">
              <a:avLst/>
            </a:prstGeom>
            <a:noFill/>
            <a:ln w="38100">
              <a:solidFill>
                <a:srgbClr val="018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C4D0B59-5102-43BB-AB5E-CA766F860F41}"/>
                </a:ext>
              </a:extLst>
            </p:cNvPr>
            <p:cNvSpPr/>
            <p:nvPr/>
          </p:nvSpPr>
          <p:spPr>
            <a:xfrm>
              <a:off x="5363844" y="4903438"/>
              <a:ext cx="1333332" cy="395870"/>
            </a:xfrm>
            <a:prstGeom prst="roundRect">
              <a:avLst/>
            </a:prstGeom>
            <a:noFill/>
            <a:ln w="38100">
              <a:solidFill>
                <a:srgbClr val="018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D2D0149-AF95-400C-B0D5-2821D1BD66FE}"/>
                </a:ext>
              </a:extLst>
            </p:cNvPr>
            <p:cNvSpPr txBox="1"/>
            <p:nvPr/>
          </p:nvSpPr>
          <p:spPr>
            <a:xfrm>
              <a:off x="7477951" y="5477568"/>
              <a:ext cx="642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DPA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AC3B83E7-5CE4-465A-8E3A-CC73DFC3F4A9}"/>
                </a:ext>
              </a:extLst>
            </p:cNvPr>
            <p:cNvSpPr/>
            <p:nvPr/>
          </p:nvSpPr>
          <p:spPr>
            <a:xfrm>
              <a:off x="7089319" y="5423281"/>
              <a:ext cx="1185169" cy="489514"/>
            </a:xfrm>
            <a:prstGeom prst="roundRect">
              <a:avLst/>
            </a:prstGeom>
            <a:noFill/>
            <a:ln w="38100">
              <a:solidFill>
                <a:srgbClr val="018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BAE249F7-CE9C-4927-8714-B4EAD413DB1E}"/>
                </a:ext>
              </a:extLst>
            </p:cNvPr>
            <p:cNvCxnSpPr>
              <a:stCxn id="4" idx="3"/>
              <a:endCxn id="31" idx="1"/>
            </p:cNvCxnSpPr>
            <p:nvPr/>
          </p:nvCxnSpPr>
          <p:spPr>
            <a:xfrm>
              <a:off x="2998596" y="5102088"/>
              <a:ext cx="707135" cy="71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A89EF0D-4FC1-4020-B487-B4B4BE142186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2765302" y="5932216"/>
              <a:ext cx="972350" cy="96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D6E45B42-FBA1-45AD-8016-128B4C92F46D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5039063" y="5101373"/>
              <a:ext cx="324781" cy="7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9FEFEA15-5008-4D5C-9904-16FDAE800E1B}"/>
                </a:ext>
              </a:extLst>
            </p:cNvPr>
            <p:cNvCxnSpPr>
              <a:stCxn id="32" idx="3"/>
              <a:endCxn id="35" idx="1"/>
            </p:cNvCxnSpPr>
            <p:nvPr/>
          </p:nvCxnSpPr>
          <p:spPr>
            <a:xfrm>
              <a:off x="6697176" y="5101373"/>
              <a:ext cx="392143" cy="566665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E5DC0D83-DBE5-4733-806F-1EAE253C68E9}"/>
                </a:ext>
              </a:extLst>
            </p:cNvPr>
            <p:cNvCxnSpPr>
              <a:stCxn id="29" idx="3"/>
              <a:endCxn id="35" idx="1"/>
            </p:cNvCxnSpPr>
            <p:nvPr/>
          </p:nvCxnSpPr>
          <p:spPr>
            <a:xfrm flipV="1">
              <a:off x="4922821" y="5668038"/>
              <a:ext cx="2166498" cy="273819"/>
            </a:xfrm>
            <a:prstGeom prst="bentConnector3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B6DA3F69-734F-45DB-AB5D-05AC6F3CFA85}"/>
              </a:ext>
            </a:extLst>
          </p:cNvPr>
          <p:cNvSpPr/>
          <p:nvPr/>
        </p:nvSpPr>
        <p:spPr>
          <a:xfrm>
            <a:off x="118188" y="778133"/>
            <a:ext cx="186456" cy="1864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912C81A-BDBC-4953-B8A5-944532BC1E0A}"/>
              </a:ext>
            </a:extLst>
          </p:cNvPr>
          <p:cNvSpPr/>
          <p:nvPr/>
        </p:nvSpPr>
        <p:spPr>
          <a:xfrm>
            <a:off x="118188" y="4347398"/>
            <a:ext cx="186456" cy="1864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E3F1A98-7383-4402-978E-2422CBC4FEF9}"/>
              </a:ext>
            </a:extLst>
          </p:cNvPr>
          <p:cNvSpPr txBox="1"/>
          <p:nvPr/>
        </p:nvSpPr>
        <p:spPr>
          <a:xfrm>
            <a:off x="43017" y="-65193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MCCM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算法及其模型</a:t>
            </a:r>
          </a:p>
        </p:txBody>
      </p:sp>
    </p:spTree>
    <p:extLst>
      <p:ext uri="{BB962C8B-B14F-4D97-AF65-F5344CB8AC3E}">
        <p14:creationId xmlns:p14="http://schemas.microsoft.com/office/powerpoint/2010/main" val="369179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FD9475-0B56-4C2D-89D4-577E3FF61F97}"/>
              </a:ext>
            </a:extLst>
          </p:cNvPr>
          <p:cNvSpPr txBox="1"/>
          <p:nvPr/>
        </p:nvSpPr>
        <p:spPr>
          <a:xfrm>
            <a:off x="269581" y="682771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MCCM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7EAB44C-7428-443C-83A2-9A74FE473955}"/>
              </a:ext>
            </a:extLst>
          </p:cNvPr>
          <p:cNvSpPr/>
          <p:nvPr/>
        </p:nvSpPr>
        <p:spPr>
          <a:xfrm>
            <a:off x="39081" y="769149"/>
            <a:ext cx="271638" cy="27163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1D7B454-B0E6-4D6F-94F9-4B8A99EFF7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947826"/>
              </p:ext>
            </p:extLst>
          </p:nvPr>
        </p:nvGraphicFramePr>
        <p:xfrm>
          <a:off x="1148919" y="1172950"/>
          <a:ext cx="5076960" cy="736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Equation" r:id="rId3" imgW="2361960" imgH="342720" progId="Equation.DSMT4">
                  <p:embed/>
                </p:oleObj>
              </mc:Choice>
              <mc:Fallback>
                <p:oleObj name="Equation" r:id="rId3" imgW="23619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8919" y="1172950"/>
                        <a:ext cx="5076960" cy="736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F749FC8A-F820-465D-85A5-756588650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76" y="3585027"/>
            <a:ext cx="1055273" cy="8567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3D9E05-7617-44FA-B7ED-1D6170112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08" y="4437688"/>
            <a:ext cx="942832" cy="746769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AF2947C-9F68-4643-896E-639563657082}"/>
              </a:ext>
            </a:extLst>
          </p:cNvPr>
          <p:cNvCxnSpPr>
            <a:cxnSpLocks/>
          </p:cNvCxnSpPr>
          <p:nvPr/>
        </p:nvCxnSpPr>
        <p:spPr>
          <a:xfrm flipV="1">
            <a:off x="2024706" y="4007070"/>
            <a:ext cx="889520" cy="61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EF49C63-A43A-4839-AF60-C0591F161735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33020" y="4013422"/>
            <a:ext cx="144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FE0780D-7BCF-4F3D-AB92-F886BF76B9EB}"/>
              </a:ext>
            </a:extLst>
          </p:cNvPr>
          <p:cNvCxnSpPr/>
          <p:nvPr/>
        </p:nvCxnSpPr>
        <p:spPr>
          <a:xfrm flipV="1">
            <a:off x="933020" y="2832479"/>
            <a:ext cx="0" cy="11809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00318E8-8227-49B5-9904-081757AFAC64}"/>
              </a:ext>
            </a:extLst>
          </p:cNvPr>
          <p:cNvCxnSpPr/>
          <p:nvPr/>
        </p:nvCxnSpPr>
        <p:spPr>
          <a:xfrm flipH="1">
            <a:off x="310719" y="4013421"/>
            <a:ext cx="622301" cy="9336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179CD6C-C11C-470D-A899-0739E76AF177}"/>
              </a:ext>
            </a:extLst>
          </p:cNvPr>
          <p:cNvCxnSpPr/>
          <p:nvPr/>
        </p:nvCxnSpPr>
        <p:spPr>
          <a:xfrm>
            <a:off x="589350" y="3576152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BF23136-6129-40BB-B1F3-C49334DAB10B}"/>
              </a:ext>
            </a:extLst>
          </p:cNvPr>
          <p:cNvCxnSpPr/>
          <p:nvPr/>
        </p:nvCxnSpPr>
        <p:spPr>
          <a:xfrm>
            <a:off x="517803" y="3648712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3F91E60-0045-4463-92E1-B35B1B8ED386}"/>
              </a:ext>
            </a:extLst>
          </p:cNvPr>
          <p:cNvCxnSpPr/>
          <p:nvPr/>
        </p:nvCxnSpPr>
        <p:spPr>
          <a:xfrm>
            <a:off x="445629" y="3734090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FDE48E9-2770-4A27-94F5-BFB8606C85AB}"/>
              </a:ext>
            </a:extLst>
          </p:cNvPr>
          <p:cNvCxnSpPr/>
          <p:nvPr/>
        </p:nvCxnSpPr>
        <p:spPr>
          <a:xfrm>
            <a:off x="373451" y="3831644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F72597D-F4D7-4E39-A17C-D2011B22F8EA}"/>
              </a:ext>
            </a:extLst>
          </p:cNvPr>
          <p:cNvCxnSpPr/>
          <p:nvPr/>
        </p:nvCxnSpPr>
        <p:spPr>
          <a:xfrm>
            <a:off x="348369" y="3923410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9693789-AC47-4C12-9A4C-DFA749BA0A7F}"/>
              </a:ext>
            </a:extLst>
          </p:cNvPr>
          <p:cNvCxnSpPr/>
          <p:nvPr/>
        </p:nvCxnSpPr>
        <p:spPr>
          <a:xfrm>
            <a:off x="348368" y="4008825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148707C-2F1E-413C-82CA-CD5DBD1B5F5F}"/>
              </a:ext>
            </a:extLst>
          </p:cNvPr>
          <p:cNvCxnSpPr/>
          <p:nvPr/>
        </p:nvCxnSpPr>
        <p:spPr>
          <a:xfrm>
            <a:off x="342084" y="4098449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5ADA9EE-5581-4736-B3F9-431234C92286}"/>
              </a:ext>
            </a:extLst>
          </p:cNvPr>
          <p:cNvCxnSpPr/>
          <p:nvPr/>
        </p:nvCxnSpPr>
        <p:spPr>
          <a:xfrm>
            <a:off x="373450" y="4185014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6B910D9-5A29-4B34-831C-7190115FC4AE}"/>
              </a:ext>
            </a:extLst>
          </p:cNvPr>
          <p:cNvCxnSpPr/>
          <p:nvPr/>
        </p:nvCxnSpPr>
        <p:spPr>
          <a:xfrm>
            <a:off x="425571" y="4264476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232E07A-17F2-4679-ADBA-0F8EA2F8507D}"/>
              </a:ext>
            </a:extLst>
          </p:cNvPr>
          <p:cNvCxnSpPr/>
          <p:nvPr/>
        </p:nvCxnSpPr>
        <p:spPr>
          <a:xfrm>
            <a:off x="461743" y="4341226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C11490F-5268-4631-BF11-3B633934C7AE}"/>
              </a:ext>
            </a:extLst>
          </p:cNvPr>
          <p:cNvCxnSpPr/>
          <p:nvPr/>
        </p:nvCxnSpPr>
        <p:spPr>
          <a:xfrm>
            <a:off x="489775" y="4440504"/>
            <a:ext cx="559569" cy="8875"/>
          </a:xfrm>
          <a:prstGeom prst="straightConnector1">
            <a:avLst/>
          </a:prstGeom>
          <a:ln w="19050">
            <a:solidFill>
              <a:srgbClr val="C00000">
                <a:alpha val="90000"/>
              </a:srgb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B2FA17F-A2E4-4329-8865-C70E06CE1725}"/>
              </a:ext>
            </a:extLst>
          </p:cNvPr>
          <p:cNvSpPr txBox="1"/>
          <p:nvPr/>
        </p:nvSpPr>
        <p:spPr>
          <a:xfrm>
            <a:off x="355505" y="4641796"/>
            <a:ext cx="27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j-ea"/>
                <a:ea typeface="+mj-ea"/>
              </a:rPr>
              <a:t>x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D5FDD7-E687-42D7-9198-20F252C516C8}"/>
              </a:ext>
            </a:extLst>
          </p:cNvPr>
          <p:cNvSpPr txBox="1"/>
          <p:nvPr/>
        </p:nvSpPr>
        <p:spPr>
          <a:xfrm>
            <a:off x="2642998" y="3724637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j-ea"/>
                <a:ea typeface="+mj-ea"/>
              </a:rPr>
              <a:t>y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8A5E815-FAF0-45EE-9839-3024B7AD4E24}"/>
              </a:ext>
            </a:extLst>
          </p:cNvPr>
          <p:cNvSpPr txBox="1"/>
          <p:nvPr/>
        </p:nvSpPr>
        <p:spPr>
          <a:xfrm>
            <a:off x="910524" y="2775947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+mj-ea"/>
                <a:ea typeface="+mj-ea"/>
              </a:rPr>
              <a:t>z</a:t>
            </a:r>
            <a:endParaRPr lang="zh-CN" altLang="en-US" sz="1600" b="1" dirty="0">
              <a:latin typeface="+mj-ea"/>
              <a:ea typeface="+mj-ea"/>
            </a:endParaRPr>
          </a:p>
        </p:txBody>
      </p:sp>
      <p:cxnSp>
        <p:nvCxnSpPr>
          <p:cNvPr id="33" name="连接符: 曲线 32">
            <a:extLst>
              <a:ext uri="{FF2B5EF4-FFF2-40B4-BE49-F238E27FC236}">
                <a16:creationId xmlns:a16="http://schemas.microsoft.com/office/drawing/2014/main" id="{89719318-933C-4468-AB99-1343807C244E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rot="16200000" flipH="1">
            <a:off x="1576082" y="4470746"/>
            <a:ext cx="369257" cy="311395"/>
          </a:xfrm>
          <a:prstGeom prst="curvedConnector2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DE067E1-E39E-44BD-91FE-DC6783F4EA3C}"/>
              </a:ext>
            </a:extLst>
          </p:cNvPr>
          <p:cNvSpPr txBox="1"/>
          <p:nvPr/>
        </p:nvSpPr>
        <p:spPr>
          <a:xfrm>
            <a:off x="227525" y="1865113"/>
            <a:ext cx="1518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MCNP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D8B4B5F-4F52-4DC1-B10B-A83554D42D3A}"/>
              </a:ext>
            </a:extLst>
          </p:cNvPr>
          <p:cNvSpPr/>
          <p:nvPr/>
        </p:nvSpPr>
        <p:spPr>
          <a:xfrm>
            <a:off x="39081" y="1965616"/>
            <a:ext cx="221622" cy="22162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4B4E8C-DA59-46AB-8FB4-015319B10BAA}"/>
              </a:ext>
            </a:extLst>
          </p:cNvPr>
          <p:cNvSpPr txBox="1"/>
          <p:nvPr/>
        </p:nvSpPr>
        <p:spPr>
          <a:xfrm>
            <a:off x="86983" y="5227104"/>
            <a:ext cx="325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能量为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1.25-10MeV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射线辐照单晶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</a:t>
            </a:r>
            <a:r>
              <a:rPr lang="en-US" altLang="zh-CN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的模型示意图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3247518-FBBD-4CCD-AACB-69B9BA0123B9}"/>
                  </a:ext>
                </a:extLst>
              </p:cNvPr>
              <p:cNvSpPr txBox="1"/>
              <p:nvPr/>
            </p:nvSpPr>
            <p:spPr>
              <a:xfrm>
                <a:off x="3117707" y="2293958"/>
                <a:ext cx="3870097" cy="832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𝑑𝑝𝑎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𝑑𝑝𝑎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3247518-FBBD-4CCD-AACB-69B9BA012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707" y="2293958"/>
                <a:ext cx="3870097" cy="8321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01A79E-DD44-4CB2-88AF-524F3734CF7E}"/>
                  </a:ext>
                </a:extLst>
              </p:cNvPr>
              <p:cNvSpPr txBox="1"/>
              <p:nvPr/>
            </p:nvSpPr>
            <p:spPr>
              <a:xfrm>
                <a:off x="3501793" y="5246036"/>
                <a:ext cx="5658472" cy="362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Sup>
                      <m:sSub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400" dirty="0"/>
                  <a:t>)</a:t>
                </a:r>
                <a14:m>
                  <m:oMath xmlns:m="http://schemas.openxmlformats.org/officeDocument/2006/math"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{</m:t>
                    </m:r>
                    <m:func>
                      <m:func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b="0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1400" b="0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𝑙𝑛</m:t>
                        </m:r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2+</m:t>
                        </m:r>
                        <m:f>
                          <m:f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b="0" i="1" dirty="0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01A79E-DD44-4CB2-88AF-524F3734C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793" y="5246036"/>
                <a:ext cx="5658472" cy="362215"/>
              </a:xfrm>
              <a:prstGeom prst="rect">
                <a:avLst/>
              </a:prstGeom>
              <a:blipFill>
                <a:blip r:embed="rId8"/>
                <a:stretch>
                  <a:fillRect l="-538" r="-431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85477D0-9F4B-4B14-9C13-0EF6633F93B7}"/>
                  </a:ext>
                </a:extLst>
              </p:cNvPr>
              <p:cNvSpPr txBox="1"/>
              <p:nvPr/>
            </p:nvSpPr>
            <p:spPr>
              <a:xfrm>
                <a:off x="4571999" y="3388067"/>
                <a:ext cx="1897443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𝑑𝑝𝑎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𝑃𝐾𝐴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</a:rPr>
                        <m:t>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85477D0-9F4B-4B14-9C13-0EF6633F9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3388067"/>
                <a:ext cx="1897443" cy="232051"/>
              </a:xfrm>
              <a:prstGeom prst="rect">
                <a:avLst/>
              </a:prstGeom>
              <a:blipFill>
                <a:blip r:embed="rId9"/>
                <a:stretch>
                  <a:fillRect l="-643" r="-2572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08ED3CF-E149-497E-AF02-A1E21251F9D2}"/>
                  </a:ext>
                </a:extLst>
              </p:cNvPr>
              <p:cNvSpPr txBox="1"/>
              <p:nvPr/>
            </p:nvSpPr>
            <p:spPr>
              <a:xfrm>
                <a:off x="3206083" y="4114513"/>
                <a:ext cx="5908028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𝑃𝐾𝐴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zh-CN" alt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𝜋𝛼𝛽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08ED3CF-E149-497E-AF02-A1E21251F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83" y="4114513"/>
                <a:ext cx="5908028" cy="6935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819E1207-5F7F-40F0-9E30-0A9754AEAB8D}"/>
              </a:ext>
            </a:extLst>
          </p:cNvPr>
          <p:cNvSpPr txBox="1"/>
          <p:nvPr/>
        </p:nvSpPr>
        <p:spPr>
          <a:xfrm>
            <a:off x="3404921" y="1895667"/>
            <a:ext cx="2256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MCNP simulations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1010FFC-AF1E-40DA-9E0C-2D7E6683BEE2}"/>
              </a:ext>
            </a:extLst>
          </p:cNvPr>
          <p:cNvSpPr/>
          <p:nvPr/>
        </p:nvSpPr>
        <p:spPr>
          <a:xfrm>
            <a:off x="3219937" y="2008973"/>
            <a:ext cx="221622" cy="22162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89121C8-72DB-4753-8602-5DA10C86FA64}"/>
              </a:ext>
            </a:extLst>
          </p:cNvPr>
          <p:cNvSpPr txBox="1"/>
          <p:nvPr/>
        </p:nvSpPr>
        <p:spPr>
          <a:xfrm>
            <a:off x="3546524" y="2987608"/>
            <a:ext cx="1318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 section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BC551F3-37F2-400D-B8F2-C6E02FC51CFF}"/>
              </a:ext>
            </a:extLst>
          </p:cNvPr>
          <p:cNvSpPr/>
          <p:nvPr/>
        </p:nvSpPr>
        <p:spPr>
          <a:xfrm>
            <a:off x="3478936" y="3057008"/>
            <a:ext cx="135173" cy="1351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EA0B025-00A6-4B7F-9846-F47E4A1BF1B1}"/>
              </a:ext>
            </a:extLst>
          </p:cNvPr>
          <p:cNvSpPr txBox="1"/>
          <p:nvPr/>
        </p:nvSpPr>
        <p:spPr>
          <a:xfrm>
            <a:off x="3530600" y="3650269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PKA cross section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18BDA4C0-B8B4-4EB2-B30E-FE9706931676}"/>
              </a:ext>
            </a:extLst>
          </p:cNvPr>
          <p:cNvSpPr/>
          <p:nvPr/>
        </p:nvSpPr>
        <p:spPr>
          <a:xfrm>
            <a:off x="3478937" y="3721181"/>
            <a:ext cx="135173" cy="1351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1E422E4-224F-49DC-9C3C-4E5CB2011E2A}"/>
              </a:ext>
            </a:extLst>
          </p:cNvPr>
          <p:cNvSpPr txBox="1"/>
          <p:nvPr/>
        </p:nvSpPr>
        <p:spPr>
          <a:xfrm>
            <a:off x="3485870" y="4855752"/>
            <a:ext cx="1764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stopping range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4280578-A7F0-4638-B333-1D7F12305201}"/>
              </a:ext>
            </a:extLst>
          </p:cNvPr>
          <p:cNvSpPr/>
          <p:nvPr/>
        </p:nvSpPr>
        <p:spPr>
          <a:xfrm>
            <a:off x="3434207" y="4926664"/>
            <a:ext cx="135173" cy="1351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6037EF4-2CF7-4639-94B4-D63E8AEF6942}"/>
              </a:ext>
            </a:extLst>
          </p:cNvPr>
          <p:cNvSpPr txBox="1"/>
          <p:nvPr/>
        </p:nvSpPr>
        <p:spPr>
          <a:xfrm>
            <a:off x="3494924" y="5569124"/>
            <a:ext cx="1813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Damage function[major]</a:t>
            </a:r>
            <a:endParaRPr lang="zh-CN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9921213-D3A5-4D3C-A060-1386F539EC5D}"/>
              </a:ext>
            </a:extLst>
          </p:cNvPr>
          <p:cNvSpPr/>
          <p:nvPr/>
        </p:nvSpPr>
        <p:spPr>
          <a:xfrm>
            <a:off x="3443261" y="5640036"/>
            <a:ext cx="135173" cy="1351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5A59BE5-643D-4CBA-9DB5-C5A703803916}"/>
              </a:ext>
            </a:extLst>
          </p:cNvPr>
          <p:cNvSpPr txBox="1"/>
          <p:nvPr/>
        </p:nvSpPr>
        <p:spPr>
          <a:xfrm>
            <a:off x="1212649" y="3556673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10×10×1.5</a:t>
            </a:r>
            <a:endParaRPr lang="zh-CN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1AD91C8-F4DE-4548-87D8-6E183D0E64FD}"/>
              </a:ext>
            </a:extLst>
          </p:cNvPr>
          <p:cNvSpPr txBox="1"/>
          <p:nvPr/>
        </p:nvSpPr>
        <p:spPr>
          <a:xfrm>
            <a:off x="43017" y="-65193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MCCM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算法及其模型</a:t>
            </a:r>
          </a:p>
        </p:txBody>
      </p:sp>
    </p:spTree>
    <p:extLst>
      <p:ext uri="{BB962C8B-B14F-4D97-AF65-F5344CB8AC3E}">
        <p14:creationId xmlns:p14="http://schemas.microsoft.com/office/powerpoint/2010/main" val="426920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FB945D8-7D7F-4CC3-8852-42737EFC5958}"/>
              </a:ext>
            </a:extLst>
          </p:cNvPr>
          <p:cNvCxnSpPr/>
          <p:nvPr/>
        </p:nvCxnSpPr>
        <p:spPr>
          <a:xfrm>
            <a:off x="0" y="6631619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EE54B03-E02A-4D4E-87FB-F91E04A1FAEA}"/>
              </a:ext>
            </a:extLst>
          </p:cNvPr>
          <p:cNvCxnSpPr/>
          <p:nvPr/>
        </p:nvCxnSpPr>
        <p:spPr>
          <a:xfrm>
            <a:off x="0" y="488272"/>
            <a:ext cx="9144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BA134DB-3311-4BE9-BE1E-AA49FC638DC9}"/>
              </a:ext>
            </a:extLst>
          </p:cNvPr>
          <p:cNvSpPr/>
          <p:nvPr/>
        </p:nvSpPr>
        <p:spPr>
          <a:xfrm>
            <a:off x="0" y="506027"/>
            <a:ext cx="4572000" cy="1774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51B681-459F-46E8-9914-F56F6A715E60}"/>
              </a:ext>
            </a:extLst>
          </p:cNvPr>
          <p:cNvSpPr txBox="1"/>
          <p:nvPr/>
        </p:nvSpPr>
        <p:spPr>
          <a:xfrm>
            <a:off x="310719" y="663161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兰州大学核科学与技术学院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8FFDE-4AA3-4B68-8675-24B8B55BBB15}"/>
              </a:ext>
            </a:extLst>
          </p:cNvPr>
          <p:cNvSpPr txBox="1"/>
          <p:nvPr/>
        </p:nvSpPr>
        <p:spPr>
          <a:xfrm>
            <a:off x="4248834" y="663161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鄂得俊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51681-7331-41AD-A57B-97FD2AF6C4AE}"/>
              </a:ext>
            </a:extLst>
          </p:cNvPr>
          <p:cNvSpPr txBox="1"/>
          <p:nvPr/>
        </p:nvSpPr>
        <p:spPr>
          <a:xfrm>
            <a:off x="8421339" y="6640495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8/14</a:t>
            </a:r>
            <a:endParaRPr lang="zh-CN" altLang="en-US" sz="12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0E065D-5586-4EA2-BBD3-0CABF13B2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0" y="3491774"/>
            <a:ext cx="4008179" cy="26721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36B631-9E37-48F1-99C8-4CD4533BE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65" y="829216"/>
            <a:ext cx="3058668" cy="2331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93CFB5-64A7-4A9B-9B19-6C7EA2BC5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65" y="3330760"/>
            <a:ext cx="3058668" cy="2324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B0CA0D-6D83-405C-9BC5-A44CD007B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0" y="754183"/>
            <a:ext cx="2725444" cy="27362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905E3B-6553-4DA3-893C-41EBE802D195}"/>
              </a:ext>
            </a:extLst>
          </p:cNvPr>
          <p:cNvSpPr txBox="1"/>
          <p:nvPr/>
        </p:nvSpPr>
        <p:spPr>
          <a:xfrm>
            <a:off x="4124863" y="2138164"/>
            <a:ext cx="615553" cy="192616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指导实验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33CB78-4918-4125-9A45-2AA0B5D5F80A}"/>
              </a:ext>
            </a:extLst>
          </p:cNvPr>
          <p:cNvSpPr txBox="1"/>
          <p:nvPr/>
        </p:nvSpPr>
        <p:spPr>
          <a:xfrm>
            <a:off x="4822693" y="5751785"/>
            <a:ext cx="3837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TiO</a:t>
            </a:r>
            <a:r>
              <a:rPr lang="en-US" altLang="zh-CN" sz="1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的初级离位原子和位移损伤原子截面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B0741F-4087-4F7C-9CCD-8200CEDCE4B5}"/>
              </a:ext>
            </a:extLst>
          </p:cNvPr>
          <p:cNvSpPr txBox="1"/>
          <p:nvPr/>
        </p:nvSpPr>
        <p:spPr>
          <a:xfrm>
            <a:off x="1508482" y="6081099"/>
            <a:ext cx="24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康普顿散射过程中的能量关系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22B0E3-3B57-44CD-8591-6F0383084147}"/>
              </a:ext>
            </a:extLst>
          </p:cNvPr>
          <p:cNvSpPr/>
          <p:nvPr/>
        </p:nvSpPr>
        <p:spPr>
          <a:xfrm>
            <a:off x="3994510" y="1995076"/>
            <a:ext cx="900655" cy="22129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A753AB-21C3-42EE-A7B6-6FD76DE3B768}"/>
              </a:ext>
            </a:extLst>
          </p:cNvPr>
          <p:cNvSpPr txBox="1"/>
          <p:nvPr/>
        </p:nvSpPr>
        <p:spPr>
          <a:xfrm>
            <a:off x="1194217" y="6066472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 </a:t>
            </a:r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9A31C7-D47B-4BA0-8C1F-81CD68F85906}"/>
              </a:ext>
            </a:extLst>
          </p:cNvPr>
          <p:cNvSpPr txBox="1"/>
          <p:nvPr/>
        </p:nvSpPr>
        <p:spPr>
          <a:xfrm>
            <a:off x="43017" y="-65193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MCCM</a:t>
            </a:r>
            <a:r>
              <a:rPr lang="zh-CN" altLang="en-US" sz="36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算法及其模型</a:t>
            </a:r>
          </a:p>
        </p:txBody>
      </p:sp>
    </p:spTree>
    <p:extLst>
      <p:ext uri="{BB962C8B-B14F-4D97-AF65-F5344CB8AC3E}">
        <p14:creationId xmlns:p14="http://schemas.microsoft.com/office/powerpoint/2010/main" val="214596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12765</TotalTime>
  <Words>978</Words>
  <Application>Microsoft Office PowerPoint</Application>
  <PresentationFormat>全屏显示(4:3)</PresentationFormat>
  <Paragraphs>186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华文楷体</vt:lpstr>
      <vt:lpstr>Arial</vt:lpstr>
      <vt:lpstr>Calibri</vt:lpstr>
      <vt:lpstr>Calibri Light</vt:lpstr>
      <vt:lpstr>Cambria Math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鄂 得俊</dc:creator>
  <cp:lastModifiedBy>鄂 得俊</cp:lastModifiedBy>
  <cp:revision>149</cp:revision>
  <dcterms:created xsi:type="dcterms:W3CDTF">2019-08-09T01:05:44Z</dcterms:created>
  <dcterms:modified xsi:type="dcterms:W3CDTF">2019-08-19T07:07:31Z</dcterms:modified>
</cp:coreProperties>
</file>